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8" r:id="rId1"/>
  </p:sldMasterIdLst>
  <p:sldIdLst>
    <p:sldId id="256" r:id="rId2"/>
    <p:sldId id="337" r:id="rId3"/>
    <p:sldId id="334" r:id="rId4"/>
    <p:sldId id="336" r:id="rId5"/>
    <p:sldId id="330" r:id="rId6"/>
    <p:sldId id="257" r:id="rId7"/>
    <p:sldId id="331" r:id="rId8"/>
    <p:sldId id="340" r:id="rId9"/>
    <p:sldId id="333" r:id="rId10"/>
    <p:sldId id="341" r:id="rId11"/>
    <p:sldId id="332" r:id="rId12"/>
    <p:sldId id="342" r:id="rId13"/>
    <p:sldId id="258" r:id="rId14"/>
    <p:sldId id="259" r:id="rId15"/>
    <p:sldId id="281" r:id="rId16"/>
    <p:sldId id="343" r:id="rId17"/>
    <p:sldId id="344" r:id="rId18"/>
    <p:sldId id="282" r:id="rId19"/>
    <p:sldId id="289" r:id="rId20"/>
    <p:sldId id="290" r:id="rId21"/>
    <p:sldId id="328" r:id="rId22"/>
    <p:sldId id="339" r:id="rId23"/>
    <p:sldId id="268" r:id="rId24"/>
    <p:sldId id="270" r:id="rId25"/>
    <p:sldId id="273" r:id="rId26"/>
    <p:sldId id="310" r:id="rId27"/>
    <p:sldId id="345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24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1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06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2084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66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9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4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9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19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9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6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4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6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6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2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5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B712C84-B6F5-4CF7-BD03-A0B01276F6E5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2708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7. Формы и виды ответственности за коррупционное поведение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78372" y="4923863"/>
            <a:ext cx="11211945" cy="1676400"/>
          </a:xfrm>
        </p:spPr>
        <p:txBody>
          <a:bodyPr>
            <a:normAutofit/>
          </a:bodyPr>
          <a:lstStyle/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463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0640" y="380010"/>
            <a:ext cx="9884724" cy="6210795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е) уведомлять представителя нанимателя (работодателя), органы прокуратуры или другие государственные органы либо органы местного самоуправления обо всех случаях обращения к государственному (муниципальному) служащему каких-либо лиц в целях склонения к совершению коррупционных правонарушений;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ж) соблюдать установленные федеральными законами ограничения и запреты, исполнять обязанности, связанные с прохождением государственной и муниципальной службы;</a:t>
            </a:r>
          </a:p>
          <a:p>
            <a:pPr algn="just"/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соблюдать беспристрастность, исключающую возможность влияния на их служебную деятельность решений политических партий и общественных объединений;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и) соблюдать нормы служебной, профессиональной этики и правила делового поведения;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к) проявлять корректность и внимательность в обращении с гражданами и должностными лицами;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л) проявлять терпимость и уважение к обычаям и традициям народов России и других государств, учитывать культурные и иные особенности различных этнических, социальных групп и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конфессий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способствовать межнациональному и межконфессиональному согласию;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м) воздерживаться от поведения, которое могло бы вызвать сомнение в добросовестном исполнении государственным (муниципальным) служащим должностных обязанностей, а также избегать конфликтных ситуаций, способных нанести ущерб его репутации или авторитету государственного органа либо органа местного самоуправления;</a:t>
            </a:r>
          </a:p>
          <a:p>
            <a:pPr algn="just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принимать предусмотренные законодательством Российской Федерации меры по недопущению возникновения конфликта интересов и урегулированию возникших случаев конфликта интересов;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15636" y="795646"/>
            <a:ext cx="9904021" cy="5632449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506" y="486888"/>
            <a:ext cx="100702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о) не использовать служебное положение для оказания влияния на деятельность государственных органов, органов местного самоуправления, организаций, должностных лиц, государственных (муниципальных) служащих и граждан при решении вопросов личного характера;</a:t>
            </a:r>
          </a:p>
          <a:p>
            <a:pPr algn="just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воздерживаться от публичных высказываний, суждений и оценок в отношении деятельности государственного органа или органа местного самоуправления, его руководителя, если это не входит в должностные обязанности государственного (муниципального) служащего;</a:t>
            </a:r>
          </a:p>
          <a:p>
            <a:pPr algn="just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соблюдать установленные в государственном органе или органе местного самоуправления правила публичных выступлений и предоставления служебной информации;</a:t>
            </a:r>
          </a:p>
          <a:p>
            <a:pPr algn="just"/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64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с) воздерживаться в публичных выступлениях, в том числе в средствах массовой информации, от обозначения стоимости в иностранной валюте (условных денежных единицах) на территории Российской Федерации товаров, работ, услуг и иных объектов гражданских прав, сумм сделок между резидентами Российской Федерации, показателей бюджетов всех уровней бюджетной системы Российской Федерации, размеров государственных и муниципальных заимствований, государственного и муниципального долга, за исключением случаев, когда это необходимо для точной передачи сведений либо предусмотрено законодательством Российской Федерации, международными договорами Российской Федерации, обычаями делового оборота;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8" y="237506"/>
            <a:ext cx="10117776" cy="602079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/>
              <a:t> </a:t>
            </a:r>
            <a:endParaRPr lang="ru-RU" dirty="0" smtClean="0"/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т) уважительно относиться к деятельности представителей средств массовой информации по информированию общества о работе государственного органа или органа местного самоуправления, а также оказывать содействие в получении достоверной информации в установленном порядке;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у) постоянно стремиться к обеспечению как можно более эффективного распоряжения ресурсами, находящимися в сфере его ответственности.</a:t>
            </a:r>
          </a:p>
          <a:p>
            <a:pPr algn="just"/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347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Государственные (муниципальные) служащие при исполнении ими должностных обязанностей не должны допускать личную заинтересованность, которая приводит или может привести к конфликту интересов.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назначении на должность государственной или муниципальной службы и исполнении должностных обязанностей государственный (муниципальный) служащий обязан заявить о наличии или возможности наличия у него личной заинтересованности, которая влияет или может повлиять на надлежащее исполнение им должностных обязанностей.</a:t>
            </a:r>
          </a:p>
          <a:p>
            <a:pPr algn="just"/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Государственный (муниципальный) служащий обязан уведомлять представителя нанимателя, органы прокуратуры Российской Федерации или другие государственные органы обо всех случаях обращения к нему каких-либо лиц в целях склонения его к совершению коррупционных правонарушений.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Уведомление о фактах обращения в целях склонения к совершению коррупционных правонарушений, за исключением случаев, когда по данным фактам проведена или проводится проверка, является должностной обязанностью государственного (муниципального) служащего.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6260" y="391886"/>
            <a:ext cx="9915896" cy="562791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Государственный (муниципальный) служащий может обрабатывать и передавать служебную информацию при соблюдении действующих в государственном органе или органе местного самоуправления норм и требований, принятых в соответствии с законодательством Российской Федерации.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Государственный (муниципальный) служащий обязан принимать соответствующие меры по обеспечению безопасности и конфиденциальности информации, за несанкционированное разглашение которой он несет ответственность или (и) которая стала известна ему в связи с исполнением им должностных обязанностей.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7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884" y="273133"/>
            <a:ext cx="10010898" cy="6187044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Государственный (муниципальный) служащий, наделенный организационно-распорядительными полномочиями по отношению к другим государственным (муниципальным) служащим, призван: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принимать меры по предотвращению и урегулированию конфликта интересов;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принимать меры по предупреждению коррупции;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не допускать случаев принуждения государственных (муниципальных) служащих к участию в деятельности политических партий и общественных объединений.</a:t>
            </a:r>
          </a:p>
          <a:p>
            <a:pPr fontAlgn="base"/>
            <a:endParaRPr lang="ru-RU" sz="8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59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799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Типовой кодекс этики и служебного поведения государственных служащих Российской Федерации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Одобрен</a:t>
            </a: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решением президиума Совета</a:t>
            </a: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Президенте Российской Федерации</a:t>
            </a: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противодействию коррупции</a:t>
            </a: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23 декабря 2010 г. (протокол № 21)</a:t>
            </a:r>
          </a:p>
          <a:p>
            <a:pPr marL="180000" algn="just">
              <a:spcBef>
                <a:spcPts val="0"/>
              </a:spcBef>
            </a:pP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80010" y="237507"/>
            <a:ext cx="10022774" cy="5997038"/>
          </a:xfrm>
        </p:spPr>
        <p:txBody>
          <a:bodyPr>
            <a:no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Соблюдение государственными (муниципальными) служащими положений Типового кодекса учитывается при проведении аттестаций, формировании кадрового резерва для выдвижения на вышестоящие должности, а также при наложении дисциплинарных взысканий.</a:t>
            </a:r>
          </a:p>
          <a:p>
            <a:pPr algn="just"/>
            <a:endParaRPr lang="ru-RU" sz="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743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9" y="344384"/>
            <a:ext cx="10082150" cy="6115792"/>
          </a:xfrm>
        </p:spPr>
        <p:txBody>
          <a:bodyPr>
            <a:normAutofit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ds04.infourok.ru/uploads/ex/0b63/000faf4a-0814032b/img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7403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904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9" y="344384"/>
            <a:ext cx="10082150" cy="6115792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myslide.ru/documents_7/adf00fba90b7068ac3e7b68b3d3f73f2/img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04265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904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883" y="498764"/>
            <a:ext cx="10082151" cy="6106751"/>
          </a:xfrm>
        </p:spPr>
        <p:txBody>
          <a:bodyPr>
            <a:noAutofit/>
          </a:bodyPr>
          <a:lstStyle/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fhd.multiurok.ru/7/8/8/78877043557b684d829bfdb2361fcd0084572d29/img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04265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35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3761" y="475013"/>
            <a:ext cx="9880269" cy="566453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Исходя из положений Уголовного кодекса Российской Федерации за совершение коррупционных преступлений виновному может быть назначено наказание в виде: штрафа, лишения права занимать определенные должности или заниматься определенной деятельностью, обязательных работ, исправительных работ, принудительных работ, ограничения свободы, лишения свободы на определенный срок либо несколько видов этих наказаний одновременно.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этом наказание, применяемое к лицу, совершившему преступление, должно быть соразмерным содеянному.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68134" y="356260"/>
            <a:ext cx="9963398" cy="6208313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Дифференциация уголовной ответственности в основном достигается  за счет того, что за различные преступления законодатель предусмотрел различные санкции. Например, размер наказания за взяточничество существенно зависит от размера полученной взятки.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Так, за впервые совершенное мелкое взяточничество (ч. 1 ст. 291.2 УК РФ), то есть когда виновным была получена или дана взятка в размере, не превышающем 10 тыс. рублей, осужденному может быть назначено наказание  от штрафа в размере 5 тыс. рублей до лишения свободы на 1 год.</a:t>
            </a:r>
          </a:p>
          <a:p>
            <a:pPr algn="just"/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12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6260" y="332509"/>
            <a:ext cx="9999023" cy="627017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же коррупционером получена взятка в особо крупном размере,         то есть превышающем один миллион рублей (ч. 6 ст. 290 УК РФ),                        то минимальное наказание для него составляет штраф в размере трех миллионов рублей, а максимальное – 15 лет лишения свободы со штрафом в размере семидесятикратной суммы взятки и с лишением права занимать определенные должности или заниматься определенной деятельностью на 15 лет.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Кроме санкций норм УК РФ, предусматривающих ответственность            за конкретные преступления, на вид и размер назначаемого коррупционерам наказания влияют, такие обстоятельства, как данные о личности виновного (положительные или отрицательные), обстоятельства смягчающие и отягчающие наказание, а также влияние наказания на исправление осужденного и  на условия жизни его семьи.</a:t>
            </a:r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326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9387" y="327546"/>
            <a:ext cx="9227327" cy="5964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41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799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mypresentation.ru/documents/a52fc000a0f27eb17d9a04ef2725212a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04265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8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Гражданин Российской Федерации, поступающий на государственную службу Российской Федерации либо муниципальную службу, обязан ознакомиться с положениями Типового кодекса и соблюдать их в процессе своей служебной деятельности.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государственный (муниципальный) служащий должен принимать все необходимые меры для соблюдения положений Типового кодекса, а каждый гражданин Российской Федерации вправе ожидать от государственного (муниципального) служащего поведения в отношениях с ним в соответствии с положениями Типового кодекса.</a:t>
            </a:r>
          </a:p>
          <a:p>
            <a:pPr marL="180000" algn="just">
              <a:spcBef>
                <a:spcPts val="0"/>
              </a:spcBef>
            </a:pP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37506" y="475013"/>
            <a:ext cx="10070276" cy="554478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Целью Типового кодекса является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установление этических норм и правил служебного поведения государственных (муниципальных) служащих для достойного выполнения ими своей профессиональной деятельности, а также содействие укреплению авторитета государственных (муниципальных) служащих, доверия граждан к государственным органам и органам местного самоуправления и обеспечение единых норм поведения государственных (муниципальных) служащих.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62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03762" y="676894"/>
            <a:ext cx="10027228" cy="5640779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Типовой кодекс служит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основой для формирования должной морали в сфере государственной и муниципальной службы, уважительного отношения к государственной и муниципальной службе в общественном сознании, а также выступает как институт общественного сознания и нравственности государственных (муниципальных) служащих, их самоконтроля.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15636" y="380010"/>
            <a:ext cx="10015354" cy="6210795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Типовой кодекс призван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повысить эффективность выполнения государственными (муниципальными) служащими своих должностных обязанностей.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Знание и соблюдение государственными (муниципальными) служащими положений Типового кодекса является одним из критериев оценки качества их профессиональной деятельности и служебного поведения.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Государственные (муниципальные) служащие, сознавая ответственность перед государством, обществом и гражданами, призваны: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исполнять должностные обязанности добросовестно и на высоком профессиональном уровне в целях обеспечения эффективной работы государственных органов и органов местного самоуправления;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исходить из того, что признание, соблюдение и защита прав и свобод человека и гражданина определяют основной смысл и содержание деятельности как государственных органов и органов местного самоуправления, так и государственных (муниципальных) служащих;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осуществлять свою деятельность в пределах полномочий соответствующего государственного органа и органа местного самоуправления;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г) не оказывать предпочтения каким-либо профессиональным или социальным группам и организациям, быть независимыми от влияния отдельных граждан, профессиональных или социальных групп и организаций;</a:t>
            </a:r>
          </a:p>
          <a:p>
            <a:pPr algn="just"/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исключать действия, связанные с влиянием каких-либо личных, имущественных (финансовых) и иных интересов, препятствующих добросовестному исполнению ими должностных обязанностей;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1469</TotalTime>
  <Words>1120</Words>
  <Application>Microsoft Office PowerPoint</Application>
  <PresentationFormat>Широкоэкранный</PresentationFormat>
  <Paragraphs>62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Times New Roman</vt:lpstr>
      <vt:lpstr>Wingdings 3</vt:lpstr>
      <vt:lpstr>Ион</vt:lpstr>
      <vt:lpstr>Модуль 7. Формы и виды ответственности за коррупционное поведение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Законодательные и нормативные акты по антитеррористической защищенности объектов</dc:title>
  <dc:creator>Пользователь Windows</dc:creator>
  <cp:lastModifiedBy>Пользователь Windows</cp:lastModifiedBy>
  <cp:revision>124</cp:revision>
  <dcterms:created xsi:type="dcterms:W3CDTF">2021-06-20T17:50:53Z</dcterms:created>
  <dcterms:modified xsi:type="dcterms:W3CDTF">2021-10-11T07:59:55Z</dcterms:modified>
</cp:coreProperties>
</file>