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64" r:id="rId5"/>
    <p:sldId id="383" r:id="rId6"/>
    <p:sldId id="368" r:id="rId7"/>
    <p:sldId id="369" r:id="rId8"/>
    <p:sldId id="370" r:id="rId9"/>
    <p:sldId id="371" r:id="rId10"/>
    <p:sldId id="372" r:id="rId11"/>
    <p:sldId id="379" r:id="rId12"/>
    <p:sldId id="277" r:id="rId13"/>
    <p:sldId id="266" r:id="rId14"/>
    <p:sldId id="389" r:id="rId15"/>
    <p:sldId id="367" r:id="rId16"/>
    <p:sldId id="268" r:id="rId17"/>
    <p:sldId id="271" r:id="rId18"/>
    <p:sldId id="265" r:id="rId19"/>
    <p:sldId id="384" r:id="rId20"/>
    <p:sldId id="374" r:id="rId21"/>
    <p:sldId id="388" r:id="rId22"/>
    <p:sldId id="375" r:id="rId23"/>
    <p:sldId id="278" r:id="rId24"/>
    <p:sldId id="385" r:id="rId25"/>
    <p:sldId id="386" r:id="rId26"/>
    <p:sldId id="373" r:id="rId27"/>
    <p:sldId id="380" r:id="rId28"/>
    <p:sldId id="258" r:id="rId29"/>
    <p:sldId id="274" r:id="rId30"/>
    <p:sldId id="276" r:id="rId31"/>
    <p:sldId id="381" r:id="rId32"/>
    <p:sldId id="272" r:id="rId33"/>
    <p:sldId id="273" r:id="rId34"/>
    <p:sldId id="376" r:id="rId35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22.11.20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C7C4862-4E48-46F6-BFCA-DD3E8F6D751A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ТЕМА: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Коррупция как социально-правовое явление. Социальные последствия коррупции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1845 г. Уложение о наказаниях уголовных и исполнительных</a:t>
            </a:r>
            <a:endParaRPr kumimoji="0" lang="ru-RU" sz="36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главе шестой пятого раздела Уложения предусматривалась уголовная ответственность за корыстные злоупотребле­ния по службе, включая взяточничество. Эта глава называлась «О мздоимстве и лихоимстве» и состояла из тринадцати статей</a:t>
            </a:r>
            <a:endParaRPr kumimoji="0" lang="ru-RU" sz="32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9302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16 августа 1921 года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Совет Народных Комиссаров принял Декрет «О борьбе со взяточничеством».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348880"/>
            <a:ext cx="828091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800" b="1" kern="0" dirty="0" smtClean="0">
                <a:latin typeface="Times New Roman" pitchFamily="18" charset="0"/>
                <a:cs typeface="Times New Roman" pitchFamily="18" charset="0"/>
              </a:rPr>
              <a:t>УК РСФСР 1926 г.</a:t>
            </a:r>
          </a:p>
          <a:p>
            <a:pPr lvl="0" algn="just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Ст. 117 УК РФ определяло взяточничество как получение должностным лицом лично или через посредников, в каком бы то ни было виде взятки за выполнение или невыполнение в интересах дающего какого-либо действия, которое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/л могло или должно было совершать исключительно вследствие своего служебного положения».</a:t>
            </a:r>
            <a:endParaRPr lang="ru-RU" sz="28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3186" name="AutoShape 2" descr="data:image/svg+xml,%3Csvg%20xmlns%3D%22http%3A%2F%2Fwww.w3.org%2F2000%2Fsvg%22%20src%3D%22data%3Aimage%2Fsvg%2Bxml%2C%253Csvg%2520xmlns%253D%2522http%253A%252F%252Fwww.w3.org%252F2000%252Fsvg%2522%2520width%253D%2522640%2522%2520height%253D%2522360%2522%253E%253C%252Fsvg%253E%22%20width%3D%22720%22%20height%3D%22405%22%3E%3C%2Fsvg%3E"/>
          <p:cNvSpPr>
            <a:spLocks noChangeAspect="1" noChangeArrowheads="1"/>
          </p:cNvSpPr>
          <p:nvPr/>
        </p:nvSpPr>
        <p:spPr bwMode="auto">
          <a:xfrm>
            <a:off x="92075" y="4206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cf.ppt-online.org/files/slide/c/cu6SsxHGrlJ4VXY2bpa3MhkWmE75BzFQfjOPAy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3314" name="Picture 2" descr="https://cf.ppt-online.org/files/slide/5/5w1jfkvcur48E0zVlMS6BJbZPR7x3UdDGTY2nI/slid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/slide/v/vbHNXBJirU72L4apgx8q5TuFtMYAcIWGQDZ0hj/slide-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e43/000390b2-1db702e1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2290" name="Picture 2" descr="https://cf.ppt-online.org/files1/slide/m/MEyYFmGcfPjS1d9wQpzXu32a4iCDLqHrTe5xJh6As0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218" name="Picture 2" descr="https://ds04.infourok.ru/uploads/ex/0e43/000390b2-1db702e1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266" name="Picture 2" descr="https://ds04.infourok.ru/uploads/ex/07c3/00028c4a-0690c6ff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cf.ppt-online.org/files/slide/v/vbHNXBJirU72L4apgx8q5TuFtMYAcIWGQDZ0hj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4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Вопросы:</a:t>
            </a:r>
          </a:p>
        </p:txBody>
      </p:sp>
      <p:sp>
        <p:nvSpPr>
          <p:cNvPr id="81" name="TextShape 2"/>
          <p:cNvSpPr txBox="1"/>
          <p:nvPr/>
        </p:nvSpPr>
        <p:spPr>
          <a:xfrm>
            <a:off x="395536" y="1340768"/>
            <a:ext cx="8290904" cy="511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r>
            <a:r>
              <a:rPr lang="ru-RU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</a:t>
            </a:r>
            <a:r>
              <a:rPr lang="ru-RU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Понятие и признаки коррупции</a:t>
            </a:r>
            <a:endParaRPr lang="ru-RU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</a:pPr>
            <a:r>
              <a:rPr lang="ru-RU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</a:t>
            </a:r>
            <a:r>
              <a:rPr lang="ru-RU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</a:t>
            </a:r>
            <a:r>
              <a:rPr lang="ru-RU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Классификация и формы коррупционных проявлений</a:t>
            </a:r>
            <a:endParaRPr lang="ru-RU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</a:pPr>
            <a:r>
              <a:rPr lang="ru-RU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3. Социальные последствия коррупции</a:t>
            </a:r>
            <a:endParaRPr lang="ru-RU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4818" name="Picture 2" descr="http://900igr.net/up/datas/258678/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s://cf.ppt-online.org/files/slide/v/vbHNXBJirU72L4apgx8q5TuFtMYAcIWGQDZ0hj/slide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Формы коррупционного поведения</a:t>
            </a:r>
            <a:endParaRPr kumimoji="0" lang="ru-RU" sz="32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89844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коррупционные преступления;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административных правонарушений (мелкое хищение материальных и денежных средств с использованием служебного положения, нецелевое использование бюджетных средств и средств внебюджетных фондов и другие составы, предусмотренные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КоАП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РФ);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дисциплинарных правонарушений, т.е. использовании своего статуса для получения некоторых преимуществ, за которое предусмотрено дисциплинарное взыскание;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запрещенных гражданско-правовых сделок (например, принятие в дар или дарение подарков, оказание услуг госслужащему третьими лицами).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050" name="Picture 2" descr="https://cf.ppt-online.org/files/slide/y/YJtCjFkVD3Zny5ghK8oIw9s24TX7Av0irbuzxR/slide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/slide/v/vbHNXBJirU72L4apgx8q5TuFtMYAcIWGQDZ0hj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.ppt-online.org/files/slide/v/vbHNXBJirU72L4apgx8q5TuFtMYAcIWGQDZ0hj/slide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5842" name="Picture 2" descr="https://cf.ppt-online.org/files/slide/t/thqsZ7NWSjo5Mu4DJx9dR0v6YXIUkFlHEQrpOw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6421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 сферам деятельности, которые в наибольшей степени подвержены коррупции в России, относятся</a:t>
            </a:r>
            <a:endParaRPr kumimoji="0" lang="ru-RU" sz="28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таможенные службы;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kern="0" dirty="0" smtClean="0">
                <a:latin typeface="Times New Roman" pitchFamily="18" charset="0"/>
                <a:cs typeface="Times New Roman" pitchFamily="18" charset="0"/>
              </a:rPr>
              <a:t>уголовно-исполнительная система;</a:t>
            </a:r>
            <a:endParaRPr kumimoji="0" lang="ru-RU" sz="2800" b="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судебные органы;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налоговые органы;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правоохранительные органы;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лицензирование и регистрация предпринимательской деятельности;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выдача разрешений на размещение и проведение банковских операций с бюджетными средствами;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получение экспортных квот;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8434" name="Picture 2" descr="https://mypresentation.ru/documents/390f747686ee340b0724d15d8cd37807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6146" name="Picture 2" descr="https://cf.ppt-online.org/files/slide/g/gMvI6V03noW1Ff4ErHk5ZpGdyUATul7bthKqCi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f.ppt-online.org/files/slide/g/gMvI6V03noW1Ff4ErHk5ZpGdyUATul7bthKqCi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5122" name="Picture 2" descr="https://cf.ppt-online.org/files/slide/g/gMvI6V03noW1Ff4ErHk5ZpGdyUATul7bthKqCi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5058" name="Picture 2" descr="https://cf.ppt-online.org/files/slide/t/thqsZ7NWSjo5Mu4DJx9dR0v6YXIUkFlHEQrpOw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0" y="1484784"/>
            <a:ext cx="9144000" cy="5040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194" name="Picture 2" descr="https://cf.ppt-online.org/files/slide/5/5w1jfkvcur48E0zVlMS6BJbZPR7x3UdDGTY2nI/slide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170" name="Picture 2" descr="https://cf.ppt-online.org/files/slide/5/5w1jfkvcur48E0zVlMS6BJbZPR7x3UdDGTY2nI/slide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6082" name="Picture 2" descr="https://cf.ppt-online.org/files/slide/5/5w1jfkvcur48E0zVlMS6BJbZPR7x3UdDGTY2nI/slide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4338" name="Picture 2" descr="http://900igr.net/up/datas/211624/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/slide/w/wfKRr2Nd4HvzxonC5DiJ3uY96QFq8BemPWcMXk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258204" cy="15001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История развития </a:t>
            </a:r>
            <a:br>
              <a:rPr kumimoji="0" lang="ru-RU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представлений о коррупции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    </a:t>
            </a:r>
            <a:r>
              <a:rPr kumimoji="0" lang="ru-RU" sz="3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Анализ древних источников показывает, что коррупция появилась практически вместе с возникновением государственного аппарата и была в той или иной степени присуща всем странам в различные исторические периоды развития.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Мздоимство</a:t>
            </a:r>
            <a:endParaRPr kumimoji="0" lang="ru-RU" sz="40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русских летописях XIII веков упоминается такое коррупционное преступление как </a:t>
            </a:r>
            <a:r>
              <a:rPr kumimoji="0" lang="ru-RU" sz="28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мздоимство. </a:t>
            </a:r>
            <a:r>
              <a:rPr kumimoji="0" lang="ru-RU" sz="28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Древней Руси первое законодательное ограничение коррупционных действий принадлежит Ивану III. В 1561 году его внук Иван Грозный ввел Судную грамоту. Она устанавливала санкции в виде смертной казни за чрезмерность во взятках.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«Кормление»</a:t>
            </a:r>
            <a:endParaRPr kumimoji="0" lang="ru-RU" sz="40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XVIII</a:t>
            </a:r>
            <a: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века чиновники на Руси жили благодаря так называемым «кормлениям», то есть оклада как такового у них не было, но они получали подношения от заинтересованных лиц (деньги, мясо, рыба, пироги и проч.)</a:t>
            </a:r>
            <a:endParaRPr kumimoji="0" lang="ru-RU" sz="3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Лихоимство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 Петре 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sz="4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в правовых документах коррумпирование поведение лиц, состоявших на </a:t>
            </a:r>
            <a:r>
              <a:rPr kumimoji="0" lang="ru-RU" sz="400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госслужбе</a:t>
            </a:r>
            <a:r>
              <a:rPr kumimoji="0" lang="ru-RU" sz="4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именовалось </a:t>
            </a:r>
            <a:r>
              <a:rPr kumimoji="0" lang="ru-RU" sz="40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«лихоимством».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847</TotalTime>
  <Words>372</Words>
  <Application>Microsoft Office PowerPoint</Application>
  <PresentationFormat>Экран (4:3)</PresentationFormat>
  <Paragraphs>35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Николай</dc:creator>
  <dc:description/>
  <cp:lastModifiedBy>Николай</cp:lastModifiedBy>
  <cp:revision>96</cp:revision>
  <dcterms:created xsi:type="dcterms:W3CDTF">2020-03-06T01:34:04Z</dcterms:created>
  <dcterms:modified xsi:type="dcterms:W3CDTF">2020-12-03T03:38:06Z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111</vt:i4>
  </property>
</Properties>
</file>