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6">
  <p:sldMasterIdLst>
    <p:sldMasterId id="2147483708" r:id="rId1"/>
  </p:sldMasterIdLst>
  <p:sldIdLst>
    <p:sldId id="256" r:id="rId2"/>
    <p:sldId id="327" r:id="rId3"/>
    <p:sldId id="334" r:id="rId4"/>
    <p:sldId id="337" r:id="rId5"/>
    <p:sldId id="336" r:id="rId6"/>
    <p:sldId id="338" r:id="rId7"/>
    <p:sldId id="328" r:id="rId8"/>
    <p:sldId id="339" r:id="rId9"/>
    <p:sldId id="330" r:id="rId10"/>
    <p:sldId id="257" r:id="rId11"/>
    <p:sldId id="331" r:id="rId12"/>
    <p:sldId id="340" r:id="rId13"/>
    <p:sldId id="333" r:id="rId14"/>
    <p:sldId id="341" r:id="rId15"/>
    <p:sldId id="332" r:id="rId16"/>
    <p:sldId id="342" r:id="rId17"/>
    <p:sldId id="258" r:id="rId18"/>
    <p:sldId id="259" r:id="rId19"/>
    <p:sldId id="281" r:id="rId20"/>
    <p:sldId id="343" r:id="rId21"/>
    <p:sldId id="344" r:id="rId22"/>
    <p:sldId id="282" r:id="rId23"/>
    <p:sldId id="289" r:id="rId24"/>
    <p:sldId id="290" r:id="rId25"/>
    <p:sldId id="268" r:id="rId26"/>
    <p:sldId id="269" r:id="rId27"/>
    <p:sldId id="270" r:id="rId28"/>
    <p:sldId id="273" r:id="rId29"/>
    <p:sldId id="310" r:id="rId30"/>
    <p:sldId id="311" r:id="rId31"/>
    <p:sldId id="312" r:id="rId32"/>
    <p:sldId id="313" r:id="rId33"/>
    <p:sldId id="314" r:id="rId34"/>
    <p:sldId id="315" r:id="rId35"/>
    <p:sldId id="316" r:id="rId36"/>
    <p:sldId id="317" r:id="rId37"/>
    <p:sldId id="274" r:id="rId38"/>
    <p:sldId id="346" r:id="rId39"/>
    <p:sldId id="347" r:id="rId40"/>
    <p:sldId id="348" r:id="rId41"/>
    <p:sldId id="349" r:id="rId42"/>
    <p:sldId id="350" r:id="rId43"/>
    <p:sldId id="351" r:id="rId44"/>
    <p:sldId id="352" r:id="rId45"/>
    <p:sldId id="354" r:id="rId46"/>
    <p:sldId id="353" r:id="rId47"/>
    <p:sldId id="345" r:id="rId4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0" d="100"/>
          <a:sy n="60" d="100"/>
        </p:scale>
        <p:origin x="240" y="6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12C84-B6F5-4CF7-BD03-A0B01276F6E5}" type="datetimeFigureOut">
              <a:rPr lang="ru-RU" smtClean="0"/>
              <a:pPr/>
              <a:t>14.10.2021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BA968-9D2E-414D-8431-A3E517A7F47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8471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12C84-B6F5-4CF7-BD03-A0B01276F6E5}" type="datetimeFigureOut">
              <a:rPr lang="ru-RU" smtClean="0"/>
              <a:pPr/>
              <a:t>14.10.2021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BA968-9D2E-414D-8431-A3E517A7F47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07112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12C84-B6F5-4CF7-BD03-A0B01276F6E5}" type="datetimeFigureOut">
              <a:rPr lang="ru-RU" smtClean="0"/>
              <a:pPr/>
              <a:t>14.10.2021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BA968-9D2E-414D-8431-A3E517A7F47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710664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12C84-B6F5-4CF7-BD03-A0B01276F6E5}" type="datetimeFigureOut">
              <a:rPr lang="ru-RU" smtClean="0"/>
              <a:pPr/>
              <a:t>14.10.2021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BA968-9D2E-414D-8431-A3E517A7F47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420848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12C84-B6F5-4CF7-BD03-A0B01276F6E5}" type="datetimeFigureOut">
              <a:rPr lang="ru-RU" smtClean="0"/>
              <a:pPr/>
              <a:t>14.10.2021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BA968-9D2E-414D-8431-A3E517A7F47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186684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12C84-B6F5-4CF7-BD03-A0B01276F6E5}" type="datetimeFigureOut">
              <a:rPr lang="ru-RU" smtClean="0"/>
              <a:pPr/>
              <a:t>14.10.2021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BA968-9D2E-414D-8431-A3E517A7F47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33980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12C84-B6F5-4CF7-BD03-A0B01276F6E5}" type="datetimeFigureOut">
              <a:rPr lang="ru-RU" smtClean="0"/>
              <a:pPr/>
              <a:t>14.10.2021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BA968-9D2E-414D-8431-A3E517A7F47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484865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12C84-B6F5-4CF7-BD03-A0B01276F6E5}" type="datetimeFigureOut">
              <a:rPr lang="ru-RU" smtClean="0"/>
              <a:pPr/>
              <a:t>14.10.2021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BA968-9D2E-414D-8431-A3E517A7F47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65918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12C84-B6F5-4CF7-BD03-A0B01276F6E5}" type="datetimeFigureOut">
              <a:rPr lang="ru-RU" smtClean="0"/>
              <a:pPr/>
              <a:t>14.10.2021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BA968-9D2E-414D-8431-A3E517A7F47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4444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12C84-B6F5-4CF7-BD03-A0B01276F6E5}" type="datetimeFigureOut">
              <a:rPr lang="ru-RU" smtClean="0"/>
              <a:pPr/>
              <a:t>14.10.2021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BA968-9D2E-414D-8431-A3E517A7F47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01977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12C84-B6F5-4CF7-BD03-A0B01276F6E5}" type="datetimeFigureOut">
              <a:rPr lang="ru-RU" smtClean="0"/>
              <a:pPr/>
              <a:t>14.10.2021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BA968-9D2E-414D-8431-A3E517A7F47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05990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12C84-B6F5-4CF7-BD03-A0B01276F6E5}" type="datetimeFigureOut">
              <a:rPr lang="ru-RU" smtClean="0"/>
              <a:pPr/>
              <a:t>14.10.2021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BA968-9D2E-414D-8431-A3E517A7F47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01614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12C84-B6F5-4CF7-BD03-A0B01276F6E5}" type="datetimeFigureOut">
              <a:rPr lang="ru-RU" smtClean="0"/>
              <a:pPr/>
              <a:t>14.10.2021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BA968-9D2E-414D-8431-A3E517A7F47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16429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12C84-B6F5-4CF7-BD03-A0B01276F6E5}" type="datetimeFigureOut">
              <a:rPr lang="ru-RU" smtClean="0"/>
              <a:pPr/>
              <a:t>14.10.2021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BA968-9D2E-414D-8431-A3E517A7F47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52646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12C84-B6F5-4CF7-BD03-A0B01276F6E5}" type="datetimeFigureOut">
              <a:rPr lang="ru-RU" smtClean="0"/>
              <a:pPr/>
              <a:t>14.10.2021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BA968-9D2E-414D-8431-A3E517A7F47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87604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12C84-B6F5-4CF7-BD03-A0B01276F6E5}" type="datetimeFigureOut">
              <a:rPr lang="ru-RU" smtClean="0"/>
              <a:pPr/>
              <a:t>14.10.2021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BA968-9D2E-414D-8431-A3E517A7F47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41251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12C84-B6F5-4CF7-BD03-A0B01276F6E5}" type="datetimeFigureOut">
              <a:rPr lang="ru-RU" smtClean="0"/>
              <a:pPr/>
              <a:t>14.10.2021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BA968-9D2E-414D-8431-A3E517A7F47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91576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B712C84-B6F5-4CF7-BD03-A0B01276F6E5}" type="datetimeFigureOut">
              <a:rPr lang="ru-RU" smtClean="0"/>
              <a:pPr/>
              <a:t>14.10.2021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6BA968-9D2E-414D-8431-A3E517A7F47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227083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  <p:sldLayoutId id="2147483720" r:id="rId12"/>
    <p:sldLayoutId id="2147483721" r:id="rId13"/>
    <p:sldLayoutId id="2147483722" r:id="rId14"/>
    <p:sldLayoutId id="2147483723" r:id="rId15"/>
    <p:sldLayoutId id="2147483724" r:id="rId16"/>
    <p:sldLayoutId id="2147483725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Выявление случаев коррупции в сфере публичного управления</a:t>
            </a:r>
            <a:endParaRPr lang="ru-RU" sz="36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>
          <a:xfrm>
            <a:off x="378372" y="4923863"/>
            <a:ext cx="11211945" cy="1676400"/>
          </a:xfrm>
        </p:spPr>
        <p:txBody>
          <a:bodyPr>
            <a:normAutofit/>
          </a:bodyPr>
          <a:lstStyle/>
          <a:p>
            <a:pPr algn="ctr"/>
            <a:endParaRPr lang="ru-RU" sz="2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54636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403762" y="676894"/>
            <a:ext cx="10027228" cy="5640779"/>
          </a:xfrm>
        </p:spPr>
        <p:txBody>
          <a:bodyPr>
            <a:normAutofit/>
          </a:bodyPr>
          <a:lstStyle/>
          <a:p>
            <a:pPr algn="just"/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Примерами создания такого </a:t>
            </a:r>
            <a:r>
              <a:rPr lang="ru-RU" sz="28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антикоррупционного</a:t>
            </a: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органа могут служить Совет при Президенте Российской Федерации по противодействию коррупции, Советы и комиссии при главах субъектов Российской Федерации по противодействию коррупции, Советы и комиссии по противодействию коррупции при главах муниципальных образований, в которых взаимодействие органов публичной власти с институтами гражданского общества закреплено в нормативных правовых актах, посвященных их организации и обеспечению деятельности. </a:t>
            </a:r>
          </a:p>
        </p:txBody>
      </p:sp>
    </p:spTree>
    <p:extLst>
      <p:ext uri="{BB962C8B-B14F-4D97-AF65-F5344CB8AC3E}">
        <p14:creationId xmlns:p14="http://schemas.microsoft.com/office/powerpoint/2010/main" val="24816471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415636" y="380010"/>
            <a:ext cx="10015354" cy="6210795"/>
          </a:xfrm>
        </p:spPr>
        <p:txBody>
          <a:bodyPr>
            <a:noAutofit/>
          </a:bodyPr>
          <a:lstStyle/>
          <a:p>
            <a:pPr algn="just"/>
            <a:r>
              <a:rPr lang="ru-RU" sz="2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Вместе с тем в органах государственной власти субъектов Российской Федерации и органах местного самоуправления активно используются и другие формы взаимодействия органов публичной власти с институтами гражданского общества в сфере противодействия коррупции - это формирование специализированных экспертных советов. Данные экспертные органы существуют как при законодательных органах субъектов Российской Федерации, так и при региональных органах исполнительной власти. </a:t>
            </a:r>
          </a:p>
          <a:p>
            <a:pPr algn="just"/>
            <a:r>
              <a:rPr lang="ru-RU" sz="2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Как показывает опыт организации противодействия коррупции, использование только совещательных экспертных, консультативных и координационных </a:t>
            </a:r>
            <a:r>
              <a:rPr lang="ru-RU" sz="26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антикоррупционных</a:t>
            </a:r>
            <a:r>
              <a:rPr lang="ru-RU" sz="2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органов не всегда позволяет успешно формировать и реализовывать государственную политику противодействия коррупции. </a:t>
            </a:r>
          </a:p>
        </p:txBody>
      </p:sp>
    </p:spTree>
    <p:extLst>
      <p:ext uri="{BB962C8B-B14F-4D97-AF65-F5344CB8AC3E}">
        <p14:creationId xmlns:p14="http://schemas.microsoft.com/office/powerpoint/2010/main" val="248164714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546266" y="380010"/>
            <a:ext cx="9884724" cy="6210795"/>
          </a:xfrm>
        </p:spPr>
        <p:txBody>
          <a:bodyPr>
            <a:normAutofit/>
          </a:bodyPr>
          <a:lstStyle/>
          <a:p>
            <a:pPr algn="just"/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Указом Президента РФ от 19 мая 2008 г. № 815 «О мерах по противодействию коррупции» в числе основных задач Совета при Президенте РФ по противодействию коррупции определена координация деятельности федеральных органов исполнительной власти, органов исполнительной власти субъектов РФ и органов местного самоуправления муниципальных образований по реализации государственной политики в области противодействия коррупции.</a:t>
            </a:r>
            <a:endParaRPr lang="ru-RU" sz="2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164714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546266" y="380010"/>
            <a:ext cx="9884724" cy="6210795"/>
          </a:xfrm>
        </p:spPr>
        <p:txBody>
          <a:bodyPr>
            <a:normAutofit/>
          </a:bodyPr>
          <a:lstStyle/>
          <a:p>
            <a:pPr algn="just"/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Задачи Комиссии по координации деятельности федеральных органов исполнительной власти, иных государственных органов по осуществлению международных договоров РФ в области противодействия коррупции президиума Совета при Президенте РФ по противодействию коррупции:</a:t>
            </a:r>
          </a:p>
          <a:p>
            <a:pPr algn="just"/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а) подготовка предложений президиуму Совета при Президенте РФ по противодействию коррупции о мерах по осуществлению международных обязательств РФ в области противодействия коррупции;</a:t>
            </a:r>
            <a:endParaRPr lang="ru-RU" sz="2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164714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546266" y="380010"/>
            <a:ext cx="9884724" cy="6210795"/>
          </a:xfrm>
        </p:spPr>
        <p:txBody>
          <a:bodyPr>
            <a:noAutofit/>
          </a:bodyPr>
          <a:lstStyle/>
          <a:p>
            <a:pPr algn="just"/>
            <a:r>
              <a:rPr lang="ru-RU" sz="25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б) участие в подготовке предложений: о проведении консультаций с соответствующими органами иностранных государств, международных организаций или иных образований в целях подготовки проектов международных договоров в области противодействия коррупции; заключении международных договоров в области противодействия коррупции или присоединении к таким международным договорам; о присоединении к международным </a:t>
            </a:r>
            <a:r>
              <a:rPr lang="ru-RU" sz="25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антикоррупционным</a:t>
            </a:r>
            <a:r>
              <a:rPr lang="ru-RU" sz="25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инициативам;</a:t>
            </a:r>
          </a:p>
          <a:p>
            <a:pPr algn="just"/>
            <a:r>
              <a:rPr lang="ru-RU" sz="25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в) взаимодействие в установленном порядке при координирующей роли </a:t>
            </a:r>
            <a:r>
              <a:rPr lang="ru-RU" sz="25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МИДа</a:t>
            </a:r>
            <a:r>
              <a:rPr lang="ru-RU" sz="25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России: с Управлением ООН по наркотикам и преступности; Группой государств против коррупции; Рабочей группой Организации экономического сотрудничества и развития по проблеме подкупа при заключении международных коммерческих сделок; международными организациями, их органами и (или) подразделениями, а также соответствующими органами иностранных государств; </a:t>
            </a:r>
            <a:endParaRPr lang="ru-RU" sz="25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164714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546266" y="380010"/>
            <a:ext cx="9884724" cy="6210795"/>
          </a:xfrm>
        </p:spPr>
        <p:txBody>
          <a:bodyPr>
            <a:normAutofit/>
          </a:bodyPr>
          <a:lstStyle/>
          <a:p>
            <a:pPr algn="just"/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г) согласование в пределах своей компетенции кандидатур руководителей и членов российских делегаций, формируемых для участия в международных мероприятиях по вопросам противодействия коррупции, а также проектов указаний таким делегациям; </a:t>
            </a:r>
          </a:p>
          <a:p>
            <a:pPr algn="just"/>
            <a:r>
              <a:rPr lang="ru-RU" sz="28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) осуществление в пределах своей компетенции контроля за выполнением федеральными органами исполнительной власти, иными государственными органами национального плана противодействия коррупции на соответствующий период. </a:t>
            </a:r>
            <a:endParaRPr lang="ru-RU" sz="2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164714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546266" y="380010"/>
            <a:ext cx="9884724" cy="6210795"/>
          </a:xfrm>
        </p:spPr>
        <p:txBody>
          <a:bodyPr>
            <a:normAutofit/>
          </a:bodyPr>
          <a:lstStyle/>
          <a:p>
            <a:pPr algn="just"/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Полномочия Правительства Российской Федерации в области противодействия коррупции проявляются при реализации </a:t>
            </a:r>
            <a:r>
              <a:rPr lang="ru-RU" sz="28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регулятивно-управленческой</a:t>
            </a: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нормотворческой и контрольной функций Правительства. </a:t>
            </a:r>
          </a:p>
          <a:p>
            <a:pPr algn="just"/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Условно их можно разделить на две группы: </a:t>
            </a:r>
          </a:p>
          <a:p>
            <a:pPr algn="just"/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во-первых, полномочия по определению основных направлений деятельности в сфере исполнительной власти в сфере противодействия коррупции; </a:t>
            </a:r>
          </a:p>
          <a:p>
            <a:pPr algn="just"/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во-вторых, полномочия, связанные с непосредственной разработкой мер, направленных на предупреждение и выявление фактов коррупции в органах исполнительной власти, а также их практическая реализация.</a:t>
            </a:r>
            <a:endParaRPr lang="ru-RU" sz="2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164714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415636" y="795646"/>
            <a:ext cx="9904021" cy="5632449"/>
          </a:xfrm>
        </p:spPr>
        <p:txBody>
          <a:bodyPr>
            <a:normAutofit/>
          </a:bodyPr>
          <a:lstStyle/>
          <a:p>
            <a:pPr algn="ctr"/>
            <a:endParaRPr lang="ru-RU" dirty="0" smtClean="0"/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37506" y="486888"/>
            <a:ext cx="10070276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Органы государственной власти осуществляют взаимодействие с правоохранительными органами по следующим основным направлениям:</a:t>
            </a:r>
          </a:p>
          <a:p>
            <a:pPr algn="just"/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– рассмотрение поступивших из правоохранительных органов в федеральный государственный орган материалов о правонарушениях, совершенных государственными служащими данного органа; </a:t>
            </a:r>
          </a:p>
          <a:p>
            <a:pPr algn="just"/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– направление запросов в соответствующие правоохранительные органы для получения необходимой достоверной информации; </a:t>
            </a:r>
          </a:p>
          <a:p>
            <a:pPr algn="just"/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– проведение проверок по фактам представления государственными служащими недостоверных и неполных сведений, предусмотренных законом, а также по фактам нарушения ими требований к служебному поведению; </a:t>
            </a:r>
            <a:endParaRPr lang="ru-RU" sz="2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776403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332509" y="327547"/>
            <a:ext cx="9939647" cy="6373504"/>
          </a:xfrm>
        </p:spPr>
        <p:txBody>
          <a:bodyPr>
            <a:normAutofit/>
          </a:bodyPr>
          <a:lstStyle/>
          <a:p>
            <a:pPr algn="just"/>
            <a:r>
              <a:rPr lang="ru-RU" sz="2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– направление материалов о готовящихся или совершенных преступлениях и административных правонарушениях в федеральном государственном органе в органы прокуратуры или другие правоохранительные органы для принятия решения по существу; </a:t>
            </a:r>
          </a:p>
          <a:p>
            <a:pPr algn="just"/>
            <a:r>
              <a:rPr lang="ru-RU" sz="2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– оказание содействия органам прокуратуры в проведении </a:t>
            </a:r>
            <a:r>
              <a:rPr lang="ru-RU" sz="26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общенадзорных</a:t>
            </a:r>
            <a:r>
              <a:rPr lang="ru-RU" sz="2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мероприятий и проведении </a:t>
            </a:r>
            <a:r>
              <a:rPr lang="ru-RU" sz="26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антикоррупционной</a:t>
            </a:r>
            <a:r>
              <a:rPr lang="ru-RU" sz="2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экспертизы нормативных правовых актов и их проектов; </a:t>
            </a:r>
          </a:p>
          <a:p>
            <a:pPr algn="just"/>
            <a:r>
              <a:rPr lang="ru-RU" sz="2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– оказание содействия правоохранительным органам при проведении ими </a:t>
            </a:r>
            <a:r>
              <a:rPr lang="ru-RU" sz="2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оперативно</a:t>
            </a:r>
            <a:r>
              <a:rPr lang="en-US" sz="2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розыскных </a:t>
            </a:r>
            <a:r>
              <a:rPr lang="ru-RU" sz="2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мероприятий и расследовании преступлений коррупционной направленности.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11307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285008" y="237506"/>
            <a:ext cx="10117776" cy="6020790"/>
          </a:xfrm>
        </p:spPr>
        <p:txBody>
          <a:bodyPr>
            <a:normAutofit lnSpcReduction="10000"/>
          </a:bodyPr>
          <a:lstStyle/>
          <a:p>
            <a:pPr algn="ctr">
              <a:spcBef>
                <a:spcPts val="0"/>
              </a:spcBef>
            </a:pPr>
            <a:r>
              <a:rPr lang="ru-RU" dirty="0"/>
              <a:t> </a:t>
            </a:r>
            <a:endParaRPr lang="ru-RU" dirty="0" smtClean="0"/>
          </a:p>
          <a:p>
            <a:pPr algn="ctr">
              <a:spcBef>
                <a:spcPts val="0"/>
              </a:spcBef>
            </a:pPr>
            <a:r>
              <a:rPr lang="ru-RU" sz="2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Единый подход к организации работы по проведению оценки коррупционных рисков, возникающих при реализации государственных функций, обеспечивается</a:t>
            </a:r>
          </a:p>
          <a:p>
            <a:pPr algn="ctr">
              <a:spcBef>
                <a:spcPts val="0"/>
              </a:spcBef>
            </a:pPr>
            <a:r>
              <a:rPr lang="ru-RU" sz="2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 следующим направлениям:</a:t>
            </a:r>
          </a:p>
          <a:p>
            <a:pPr algn="just"/>
            <a:r>
              <a:rPr lang="ru-RU" sz="2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– оценка коррупционных рисков, возникающих при реализации государственных функций;</a:t>
            </a:r>
          </a:p>
          <a:p>
            <a:pPr algn="just"/>
            <a:r>
              <a:rPr lang="ru-RU" sz="2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– внесение уточнений в перечни должностей федеральной государственной службы и должностей в государственных корпорациях, замещение которых связано с коррупционными рисками;</a:t>
            </a:r>
          </a:p>
          <a:p>
            <a:pPr algn="just"/>
            <a:r>
              <a:rPr lang="ru-RU" sz="2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– мониторинг исполнения должностных обязанностей федеральными государственными служащими и работниками государственных корпораций, деятельность которых связана с коррупционными рисками.</a:t>
            </a:r>
          </a:p>
          <a:p>
            <a:pPr algn="just">
              <a:spcBef>
                <a:spcPts val="0"/>
              </a:spcBef>
              <a:buFontTx/>
              <a:buChar char="-"/>
            </a:pP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853473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439388" y="486889"/>
            <a:ext cx="9939646" cy="5997038"/>
          </a:xfrm>
        </p:spPr>
        <p:txBody>
          <a:bodyPr>
            <a:normAutofit/>
          </a:bodyPr>
          <a:lstStyle/>
          <a:p>
            <a:pPr algn="just"/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https://cf.ppt-online.org/files/slide/p/pDVL7lGASIEQTP2ujykZc3m6bNrvKxatqFWeMO/slide-65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402783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06291384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332509" y="327547"/>
            <a:ext cx="9939647" cy="6373504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 коррупционно-опасным функциям может быть отнесено осуществление:</a:t>
            </a:r>
          </a:p>
          <a:p>
            <a:pPr algn="just"/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– постоянно, временно или в соответствии со специальными полномочиями функций представителя власти либо организационно-распорядительных (административных) функций и финансово-хозяйственных функций;</a:t>
            </a:r>
          </a:p>
          <a:p>
            <a:pPr algn="just"/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– функций управления и руководства контрольно-надзорными органами и их самостоятельными структурными подразделениями;</a:t>
            </a:r>
          </a:p>
          <a:p>
            <a:pPr algn="just"/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– функций по контролю и надзору,</a:t>
            </a:r>
          </a:p>
          <a:p>
            <a:pPr algn="just"/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– управления и распоряжения государственным имуществом,</a:t>
            </a:r>
          </a:p>
          <a:p>
            <a:pPr algn="just"/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– оказания государственных услуг,</a:t>
            </a:r>
          </a:p>
          <a:p>
            <a:pPr algn="just"/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– разрешительных, регистрационных функций,</a:t>
            </a:r>
          </a:p>
          <a:p>
            <a:pPr algn="just"/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– подготовки и принятия решений о распределении бюджетных ассигнований, субсидий, межбюджетных трансфертов, распределении иных ограниченных ресурсов;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11307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332509" y="327547"/>
            <a:ext cx="9939647" cy="6373504"/>
          </a:xfrm>
        </p:spPr>
        <p:txBody>
          <a:bodyPr>
            <a:normAutofit/>
          </a:bodyPr>
          <a:lstStyle/>
          <a:p>
            <a:pPr algn="just"/>
            <a:r>
              <a:rPr lang="ru-RU" sz="2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– государственных закупок либо хранения и распределения материально-технических ресурсов;</a:t>
            </a:r>
          </a:p>
          <a:p>
            <a:pPr algn="just"/>
            <a:r>
              <a:rPr lang="ru-RU" sz="2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– государственной экспертизы и выдачи заключений;</a:t>
            </a:r>
          </a:p>
          <a:p>
            <a:pPr algn="just"/>
            <a:r>
              <a:rPr lang="ru-RU" sz="2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– возбуждения и рассмотрения дел об административных правонарушениях, проведения административного расследования;</a:t>
            </a:r>
          </a:p>
          <a:p>
            <a:pPr algn="just"/>
            <a:r>
              <a:rPr lang="ru-RU" sz="2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– проведения расследований причин возникновения чрезвычайных ситуаций природного и техногенного характера, аварий, несчастных случаев на производстве, инфекционных и массовых неинфекционных заболеваний людей, животных и растений, причинения вреда окружающей среде, имуществу граждан и юридических лиц, государственному имуществу;</a:t>
            </a:r>
          </a:p>
          <a:p>
            <a:pPr algn="just"/>
            <a:r>
              <a:rPr lang="ru-RU" sz="2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– подготовки и принятия решений о возврате и зачете излишне уплаченных или излишне взысканных сумм налогов и сборов, а также пеней и штрафов, об отсрочке уплаты налогов и сборов;</a:t>
            </a:r>
          </a:p>
          <a:p>
            <a:pPr algn="just"/>
            <a:r>
              <a:rPr lang="ru-RU" sz="2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– представления в судебных органах прав и законных интересов Российской Федерации.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11307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56260" y="391886"/>
            <a:ext cx="9915896" cy="5627914"/>
          </a:xfrm>
        </p:spPr>
        <p:txBody>
          <a:bodyPr>
            <a:normAutofit/>
          </a:bodyPr>
          <a:lstStyle/>
          <a:p>
            <a:pPr algn="just"/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Основные обобщенные критерии для определения коррупционно-опасных функций содержатся в разделе III Перечня должностей федеральной государственной службы, при назначении на которые граждане и при замещении которых федеральные государственные служащие обязаны представлять сведения о своих доходах, об имуществе и обязательствах имущественного характера, а также сведения о доходах, об имуществе и обязательствах имущественного характера своих супруги (супруга) и несовершеннолетних детей.</a:t>
            </a:r>
            <a:endParaRPr lang="ru-RU" sz="2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1706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296884" y="273133"/>
            <a:ext cx="10010898" cy="6187044"/>
          </a:xfrm>
        </p:spPr>
        <p:txBody>
          <a:bodyPr>
            <a:normAutofit fontScale="25000" lnSpcReduction="20000"/>
          </a:bodyPr>
          <a:lstStyle/>
          <a:p>
            <a:pPr algn="ctr"/>
            <a:r>
              <a:rPr lang="ru-RU" sz="9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 этой связи необходимо обратить внимание на следующие государственные полномочия:</a:t>
            </a:r>
          </a:p>
          <a:p>
            <a:pPr algn="just"/>
            <a:r>
              <a:rPr lang="ru-RU" sz="9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– размещение заказов на поставку товаров, выполнение работ и оказание услуг для государственных нужд;</a:t>
            </a:r>
          </a:p>
          <a:p>
            <a:pPr algn="just"/>
            <a:r>
              <a:rPr lang="ru-RU" sz="9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– осуществление государственного надзора и контроля;</a:t>
            </a:r>
          </a:p>
          <a:p>
            <a:pPr algn="just"/>
            <a:r>
              <a:rPr lang="ru-RU" sz="9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– подготовка и принятие решений о распределении бюджетных ассигнований, субсидий, межбюджетных трансфертов, а также ограниченных ресурсов (квот, земельных участков и т.п.);</a:t>
            </a:r>
          </a:p>
          <a:p>
            <a:pPr algn="just"/>
            <a:r>
              <a:rPr lang="ru-RU" sz="9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– организация продажи приватизируемого федерального имущества, иного имущества, принадлежащего Российской Федерации, а также права на заключение договоров аренды земельных участков, находящихся в федеральной собственности;</a:t>
            </a:r>
          </a:p>
          <a:p>
            <a:pPr algn="just"/>
            <a:r>
              <a:rPr lang="ru-RU" sz="9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– подготовка и принятие решений о возврате или зачете излишне уплаченных или излишне взысканных сумм налогов и сборов, а также пеней и штрафов;</a:t>
            </a:r>
          </a:p>
          <a:p>
            <a:pPr fontAlgn="base"/>
            <a:r>
              <a:rPr lang="ru-RU" sz="8000" dirty="0"/>
              <a:t/>
            </a:r>
            <a:br>
              <a:rPr lang="ru-RU" sz="8000" dirty="0"/>
            </a:br>
            <a:endParaRPr lang="ru-RU" sz="80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2459401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380010" y="237507"/>
            <a:ext cx="10022774" cy="5997038"/>
          </a:xfrm>
        </p:spPr>
        <p:txBody>
          <a:bodyPr>
            <a:noAutofit/>
          </a:bodyPr>
          <a:lstStyle/>
          <a:p>
            <a:pPr algn="just"/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3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– подготовка и принятие решений об отсрочке уплаты налогов и сборов;</a:t>
            </a:r>
          </a:p>
          <a:p>
            <a:pPr algn="just"/>
            <a:r>
              <a:rPr lang="ru-RU" sz="23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– лицензирование отдельных видов деятельности, выдача разрешений на отдельные виды работ и иные аналогичные действия;</a:t>
            </a:r>
          </a:p>
          <a:p>
            <a:pPr algn="just"/>
            <a:r>
              <a:rPr lang="ru-RU" sz="23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– проведение государственной экспертизы и выдача заключений;</a:t>
            </a:r>
          </a:p>
          <a:p>
            <a:pPr algn="just"/>
            <a:r>
              <a:rPr lang="ru-RU" sz="23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– возбуждение и рассмотрение дел об административных правонарушениях, проведение административного расследования;</a:t>
            </a:r>
          </a:p>
          <a:p>
            <a:pPr algn="just"/>
            <a:r>
              <a:rPr lang="ru-RU" sz="23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– проведение расследований причин возникновения чрезвычайных ситуаций природного и техногенного характера, аварий, несчастных случаев на производстве, инфекционных и массовых неинфекционных заболеваний людей, животных и растений, причинения вреда окружающей среде, имуществу граждан и юридических лиц, государственному имуществу;</a:t>
            </a:r>
          </a:p>
          <a:p>
            <a:pPr algn="just"/>
            <a:r>
              <a:rPr lang="ru-RU" sz="23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– представление в судебных органах прав и законных интересов Российской Федерации;</a:t>
            </a:r>
          </a:p>
          <a:p>
            <a:pPr algn="just"/>
            <a:r>
              <a:rPr lang="ru-RU" sz="23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– регистрация имущества и ведение баз данных имущества.</a:t>
            </a:r>
          </a:p>
          <a:p>
            <a:pPr algn="just" fontAlgn="base"/>
            <a:endParaRPr lang="ru-RU" sz="2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474322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296883" y="498764"/>
            <a:ext cx="10082151" cy="6106751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Признаками, характеризующими коррупционное поведение должностного лица при осуществлении коррупционно-опасных функций, могут служить:</a:t>
            </a:r>
          </a:p>
          <a:p>
            <a:pPr algn="just"/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– необоснованное затягивание решения вопроса сверх установленных сроков (волокита) при принятии решений, связанных с реализацией прав граждан или юридических лиц, решение вопроса во внеочередном порядке в отношении отдельного физического или юридического лица при наличии значительного числа очередных обращений;</a:t>
            </a:r>
          </a:p>
          <a:p>
            <a:pPr algn="just"/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– использование своих служебных полномочий при решении личных вопросов, связанных с удовлетворением материальных потребностей должностного лица либо его родственников;</a:t>
            </a:r>
          </a:p>
          <a:p>
            <a:pPr algn="just"/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– предоставление не предусмотренных законом преимуществ (протекционизм, семейственность) для поступления на государственную службу;</a:t>
            </a:r>
          </a:p>
          <a:p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3555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296883" y="558140"/>
            <a:ext cx="9999023" cy="5883602"/>
          </a:xfrm>
        </p:spPr>
        <p:txBody>
          <a:bodyPr>
            <a:normAutofit/>
          </a:bodyPr>
          <a:lstStyle/>
          <a:p>
            <a:pPr algn="just"/>
            <a:r>
              <a:rPr lang="ru-RU" sz="2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– оказание предпочтения физическим лицам, индивидуальным предпринимателям, юридическим лицам в предоставлении публичных услуг, а также содействие в осуществлении предпринимательской деятельности;</a:t>
            </a:r>
          </a:p>
          <a:p>
            <a:pPr algn="just"/>
            <a:r>
              <a:rPr lang="ru-RU" sz="2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– использование в личных или групповых интересах информации, полученной при выполнении служебных обязанностей, если такая информация не подлежит официальному распространению;</a:t>
            </a:r>
          </a:p>
          <a:p>
            <a:pPr algn="just"/>
            <a:r>
              <a:rPr lang="ru-RU" sz="2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– требование от физических и юридических лиц информации, предоставление которой не предусмотрено законодательством Российской Федерации;</a:t>
            </a:r>
          </a:p>
          <a:p>
            <a:pPr algn="just"/>
            <a:endParaRPr lang="ru-RU" sz="26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0359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403761" y="475013"/>
            <a:ext cx="9880269" cy="5664530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sz="2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 также сведения о:</a:t>
            </a:r>
          </a:p>
          <a:p>
            <a:pPr algn="just"/>
            <a:r>
              <a:rPr lang="ru-RU" sz="2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– нарушении должностными лицами требований нормативных правовых, ведомственных актов, регламентирующих вопросы организации, планирования и проведения мероприятий, предусмотренных должностными обязанностями;</a:t>
            </a:r>
          </a:p>
          <a:p>
            <a:pPr algn="just"/>
            <a:r>
              <a:rPr lang="ru-RU" sz="2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– искажении, сокрытии или представлении заведомо ложных сведений в служебных учетных и отчетных документах, являющихся существенным элементом служебной деятельности;</a:t>
            </a:r>
          </a:p>
          <a:p>
            <a:pPr algn="just"/>
            <a:r>
              <a:rPr lang="ru-RU" sz="2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– попытках несанкционированного доступа к информационным ресурсам;</a:t>
            </a:r>
          </a:p>
          <a:p>
            <a:pPr algn="just"/>
            <a:r>
              <a:rPr lang="ru-RU" sz="2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– действиях распорядительного характера, превышающих или не относящихся к должностным полномочиям;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914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368134" y="356260"/>
            <a:ext cx="9963398" cy="6208313"/>
          </a:xfrm>
        </p:spPr>
        <p:txBody>
          <a:bodyPr>
            <a:noAutofit/>
          </a:bodyPr>
          <a:lstStyle/>
          <a:p>
            <a:pPr algn="just"/>
            <a:r>
              <a:rPr lang="ru-RU" sz="2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– бездействии в случаях, требующих принятия решений в соответствии со служебными обязанностями;</a:t>
            </a:r>
          </a:p>
          <a:p>
            <a:pPr algn="just"/>
            <a:r>
              <a:rPr lang="ru-RU" sz="2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– получении должностным лицом, его супругой (супругом), близкими родственниками необоснованно высокого вознаграждения за чтение лекций и иную преподавательскую деятельность, участие в творческой и научной деятельности;</a:t>
            </a:r>
          </a:p>
          <a:p>
            <a:pPr algn="just"/>
            <a:r>
              <a:rPr lang="ru-RU" sz="2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– получении должностным лицом, его супругой (супругом), близкими родственниками кредитов или займов на необоснованно длительные сроки или по необоснованно низким ставкам, равно как и предоставление необоснованно высоких ставок по банковским вкладам (депозитам) указанных лиц;</a:t>
            </a:r>
          </a:p>
          <a:p>
            <a:pPr algn="just"/>
            <a:r>
              <a:rPr lang="ru-RU" sz="2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– совершении частых или крупных сделок с субъектами предпринимательской деятельности, владельцами которых или руководящие должности в которых замещают родственники должностных лиц;</a:t>
            </a:r>
          </a:p>
          <a:p>
            <a:pPr algn="just"/>
            <a:r>
              <a:rPr lang="ru-RU" sz="2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– совершении финансово-хозяйственных операций с нарушением действующего законодательства.</a:t>
            </a:r>
          </a:p>
          <a:p>
            <a:pPr algn="just"/>
            <a:endParaRPr lang="ru-RU" sz="25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911265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356260" y="332509"/>
            <a:ext cx="9999023" cy="6270172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ru-RU" sz="2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Информация о коррупционных факторах в деятельности федеральных государственных органов и государственных корпораций при реализации ими своих функций может быть выявлена:</a:t>
            </a:r>
          </a:p>
          <a:p>
            <a:pPr algn="just"/>
            <a:r>
              <a:rPr lang="ru-RU" sz="2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– в ходе заседания комиссии по соблюдению требований к служебному поведению и урегулированию конфликта интересов;</a:t>
            </a:r>
          </a:p>
          <a:p>
            <a:pPr algn="just"/>
            <a:r>
              <a:rPr lang="ru-RU" sz="2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– по результатам рассмотрения обращений граждан, содержащих информацию о коррупционных правонарушениях, в том числе обращений, поступивших по «горячей линии», «электронной приемной» и т.д.;</a:t>
            </a:r>
          </a:p>
          <a:p>
            <a:pPr algn="just"/>
            <a:r>
              <a:rPr lang="ru-RU" sz="2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– по результатам рассмотрения уведомлений представителя нанимателя о фактах обращения в целях склонения государственного служащего, работника государственной корпорации к совершению коррупционных правонарушений;</a:t>
            </a:r>
          </a:p>
          <a:p>
            <a:pPr algn="just"/>
            <a:r>
              <a:rPr lang="ru-RU" sz="2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– в сообщениях в СМИ о коррупционных правонарушениях или фактах несоблюдения должностными лицами требований к служебному поведению;</a:t>
            </a:r>
          </a:p>
          <a:p>
            <a:pPr algn="just"/>
            <a:r>
              <a:rPr lang="ru-RU" sz="2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–  в статистических данных по уголовным преступлениям и т.д.</a:t>
            </a:r>
          </a:p>
          <a:p>
            <a:r>
              <a:rPr lang="ru-RU" b="1" dirty="0"/>
              <a:t/>
            </a:r>
            <a:br>
              <a:rPr lang="ru-RU" b="1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263262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0" y="0"/>
            <a:ext cx="10402784" cy="6857999"/>
          </a:xfrm>
        </p:spPr>
        <p:txBody>
          <a:bodyPr>
            <a:normAutofit/>
          </a:bodyPr>
          <a:lstStyle/>
          <a:p>
            <a:pPr algn="ctr">
              <a:spcBef>
                <a:spcPts val="0"/>
              </a:spcBef>
            </a:pP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Основными направлениями деятельности государственных органов по повышению эффективности противодействия коррупции в соответствии</a:t>
            </a:r>
          </a:p>
          <a:p>
            <a:pPr algn="ctr">
              <a:spcBef>
                <a:spcPts val="0"/>
              </a:spcBef>
            </a:pP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со ст. 7 Федерального закона</a:t>
            </a:r>
          </a:p>
          <a:p>
            <a:pPr algn="ctr">
              <a:spcBef>
                <a:spcPts val="0"/>
              </a:spcBef>
            </a:pP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«О противодействии коррупции» являются:</a:t>
            </a:r>
          </a:p>
          <a:p>
            <a:pPr marL="180000" algn="just"/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1) проведение единой государственной политики в области противодействия коррупции; </a:t>
            </a:r>
          </a:p>
          <a:p>
            <a:pPr marL="180000" algn="just"/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2) создание механизма взаимодействия правоохранительных и иных государственных органов с общественными и парламентскими комиссиями по вопросам противодействия коррупции, а также с гражданами и институтами гражданского общества;</a:t>
            </a:r>
          </a:p>
          <a:p>
            <a:pPr marL="180000" algn="just"/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3) принятие законодательных, административных и иных мер, направленных на привлечение государственных и муниципальных служащих, а также граждан к более активному участию в противодействии коррупции, на формирование в обществе негативного отношения к коррупционному поведению; </a:t>
            </a:r>
            <a:endParaRPr lang="ru-RU" sz="2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291384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308758" y="682387"/>
            <a:ext cx="10010899" cy="5944043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Оценка коррупционных рисков заключается в выявлении условий (действий, событий), возникающих в ходе конкретного управленческого процесса, позволяющих злоупотреблять должностными обязанностями в целях получения, как для должностных лиц, так и для </a:t>
            </a:r>
            <a:r>
              <a:rPr lang="ru-RU" sz="28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аффилированных</a:t>
            </a: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лиц выгоды материального характера (имущество, услуги или льготы), а также иной (нематериальной) выгоды вопреки законным интересам общества и государства.</a:t>
            </a:r>
            <a:endParaRPr lang="ru-RU" sz="2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337774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332509" y="368135"/>
            <a:ext cx="9915895" cy="6155495"/>
          </a:xfrm>
        </p:spPr>
        <p:txBody>
          <a:bodyPr>
            <a:normAutofit/>
          </a:bodyPr>
          <a:lstStyle/>
          <a:p>
            <a:pPr algn="just"/>
            <a:r>
              <a:rPr lang="ru-RU" b="1" dirty="0"/>
              <a:t/>
            </a:r>
            <a:br>
              <a:rPr lang="ru-RU" b="1" dirty="0"/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49381" y="819397"/>
            <a:ext cx="9927771" cy="44935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 «высокой» степени участия должностных лиц в осуществлении коррупционно-опасных функций рекомендуется отнести лиц, в должностные обязанности которых входит:</a:t>
            </a:r>
          </a:p>
          <a:p>
            <a:r>
              <a:rPr lang="ru-RU" sz="2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– право решающей подписи;</a:t>
            </a:r>
          </a:p>
          <a:p>
            <a:r>
              <a:rPr lang="ru-RU" sz="2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– подготовка и визирование проектов решений;</a:t>
            </a:r>
          </a:p>
          <a:p>
            <a:r>
              <a:rPr lang="ru-RU" sz="2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– участие в коллегиальных органах, принимающих решения;</a:t>
            </a:r>
          </a:p>
          <a:p>
            <a:pPr algn="just"/>
            <a:r>
              <a:rPr lang="ru-RU" sz="2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– составление акта проверки, выдача предписания об устранении нарушений и контроль за устранением выявленных нарушений т.п.;</a:t>
            </a:r>
          </a:p>
          <a:p>
            <a:pPr algn="just"/>
            <a:r>
              <a:rPr lang="ru-RU" sz="2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– непосредственное ведение реестров, баз данных, содержащих «коммерчески» значимую информацию.</a:t>
            </a:r>
          </a:p>
          <a:p>
            <a:pPr algn="just"/>
            <a:endParaRPr lang="ru-RU" sz="26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329019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498764" y="750627"/>
            <a:ext cx="9832768" cy="5614547"/>
          </a:xfrm>
        </p:spPr>
        <p:txBody>
          <a:bodyPr>
            <a:normAutofit/>
          </a:bodyPr>
          <a:lstStyle/>
          <a:p>
            <a:r>
              <a:rPr lang="ru-RU" b="1" dirty="0"/>
              <a:t/>
            </a:r>
            <a:br>
              <a:rPr lang="ru-RU" b="1" dirty="0"/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08757" y="889844"/>
            <a:ext cx="9975273" cy="52937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Критериями, характеризующими степень участия должностного лица в осуществлении коррупционно-опасных функций, могут служить следующие действия:</a:t>
            </a:r>
          </a:p>
          <a:p>
            <a:pPr algn="just"/>
            <a:r>
              <a:rPr lang="ru-RU" sz="2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– использование своих служебных полномочий при решении личных вопросов, связанных с удовлетворением материальных потребностей должностного лица либо его родственников;</a:t>
            </a:r>
          </a:p>
          <a:p>
            <a:pPr algn="just"/>
            <a:r>
              <a:rPr lang="ru-RU" sz="2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– предоставление не предусмотренных законом преимуществ (протекционизм, семейственность) для поступления на государственную службу, на работу в государственную корпорацию;</a:t>
            </a:r>
          </a:p>
          <a:p>
            <a:pPr algn="just"/>
            <a:r>
              <a:rPr lang="ru-RU" sz="2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– оказание неправомерного предпочтения физическим лицам, индивидуальным предпринимателям, юридическим лицам в предоставлении публичных услуг, а также содействие в осуществлении предпринимательской деятельности;</a:t>
            </a:r>
            <a:endParaRPr lang="ru-RU" sz="26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04081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427512" y="382137"/>
            <a:ext cx="9927771" cy="5991367"/>
          </a:xfrm>
        </p:spPr>
        <p:txBody>
          <a:bodyPr>
            <a:normAutofit fontScale="92500"/>
          </a:bodyPr>
          <a:lstStyle/>
          <a:p>
            <a:pPr algn="just"/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– использование в личных или групповых интересах информации, полученной при выполнении служебных обязанностей, если такая информация не подлежит официальному распространению;</a:t>
            </a:r>
          </a:p>
          <a:p>
            <a:pPr algn="just"/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– требование от физических и юридических лиц информации, предоставление которой не предусмотрено законодательством Российской Федерации;</a:t>
            </a:r>
          </a:p>
          <a:p>
            <a:pPr algn="just"/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– нарушение установленного порядка рассмотрения обращений граждан, организаций;</a:t>
            </a:r>
          </a:p>
          <a:p>
            <a:pPr algn="just"/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– дарение подарков и оказание неслужебных услуг вышестоящим должностным лицам, за исключением символических знаков внимания, протокольных мероприятий и др.;</a:t>
            </a:r>
          </a:p>
          <a:p>
            <a:r>
              <a:rPr lang="ru-RU" b="1" dirty="0"/>
              <a:t/>
            </a:r>
            <a:br>
              <a:rPr lang="ru-RU" b="1" dirty="0"/>
            </a:br>
            <a:r>
              <a:rPr lang="ru-RU" b="1" dirty="0"/>
              <a:t/>
            </a:r>
            <a:br>
              <a:rPr lang="ru-RU" b="1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2265908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344384" y="600501"/>
            <a:ext cx="9649877" cy="5528481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ru-RU" dirty="0" smtClean="0"/>
              <a:t> </a:t>
            </a:r>
            <a:r>
              <a:rPr lang="ru-RU" sz="2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 также сведения о:</a:t>
            </a:r>
          </a:p>
          <a:p>
            <a:pPr algn="just"/>
            <a:r>
              <a:rPr lang="ru-RU" sz="2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– нарушении должностными лицами требований нормативных правовых, ведомственных актов, регламентирующих вопросы организации, планирования и проведения мероприятий, предусмотренных должностными обязанностями;</a:t>
            </a:r>
          </a:p>
          <a:p>
            <a:pPr algn="just"/>
            <a:r>
              <a:rPr lang="ru-RU" sz="2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– искажении, сокрытии или представлении заведомо ложных сведений в служебных учетных и отчетных документах, являющихся существенным элементом их служебной деятельности;</a:t>
            </a:r>
          </a:p>
          <a:p>
            <a:pPr algn="just"/>
            <a:r>
              <a:rPr lang="ru-RU" sz="2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– попытках несанкционированного доступа к информационным ресурсам;</a:t>
            </a:r>
          </a:p>
          <a:p>
            <a:pPr algn="just"/>
            <a:r>
              <a:rPr lang="ru-RU" sz="2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– действиях распорядительного характера, превышающих или не относящихся к их должностным полномочиям;</a:t>
            </a:r>
          </a:p>
          <a:p>
            <a:pPr algn="just"/>
            <a:r>
              <a:rPr lang="ru-RU" sz="2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– бездействии в случаях, требующих принятия решений в соответствии с их служебными обязанностями.</a:t>
            </a:r>
          </a:p>
          <a:p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967462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486214" y="237506"/>
            <a:ext cx="9774067" cy="6127667"/>
          </a:xfrm>
        </p:spPr>
        <p:txBody>
          <a:bodyPr>
            <a:normAutofit fontScale="70000" lnSpcReduction="20000"/>
          </a:bodyPr>
          <a:lstStyle/>
          <a:p>
            <a:pPr algn="ctr"/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1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Минимизация коррупционных рисков либо их устранение достигается различными методами: от </a:t>
            </a:r>
            <a:r>
              <a:rPr lang="ru-RU" sz="31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реинжиниринга</a:t>
            </a:r>
            <a:r>
              <a:rPr lang="ru-RU" sz="31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соответствующей коррупционно-опасной функции до введения препятствий (ограничений), затрудняющих реализацию коррупционных схем.</a:t>
            </a:r>
          </a:p>
          <a:p>
            <a:pPr algn="just"/>
            <a:r>
              <a:rPr lang="ru-RU" sz="31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 этой связи, к данным мероприятиям можно отнести:</a:t>
            </a:r>
          </a:p>
          <a:p>
            <a:pPr algn="just"/>
            <a:r>
              <a:rPr lang="ru-RU" sz="31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– перераспределение функций между структурными подразделениями внутри федерального государственного органа, государственной корпорации;</a:t>
            </a:r>
          </a:p>
          <a:p>
            <a:pPr algn="just"/>
            <a:r>
              <a:rPr lang="ru-RU" sz="31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– использование информационных технологий в качестве приоритетного направления для осуществления служебной деятельности (служебная корреспонденция);</a:t>
            </a:r>
          </a:p>
          <a:p>
            <a:pPr algn="just"/>
            <a:r>
              <a:rPr lang="ru-RU" sz="31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– исключение необходимости личного взаимодействия (общения) должностных лиц с гражданами и организациями;</a:t>
            </a:r>
          </a:p>
          <a:p>
            <a:pPr algn="just"/>
            <a:r>
              <a:rPr lang="ru-RU" sz="31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– совершенствование механизма отбора должностных лиц для включения в состав комиссий, рабочих групп.</a:t>
            </a:r>
          </a:p>
          <a:p>
            <a:r>
              <a:rPr lang="ru-RU" sz="2400" dirty="0"/>
              <a:t/>
            </a:r>
            <a:br>
              <a:rPr lang="ru-RU" sz="2400" dirty="0"/>
            </a:br>
            <a:r>
              <a:rPr lang="ru-RU" sz="2400" b="1" dirty="0"/>
              <a:t/>
            </a:r>
            <a:br>
              <a:rPr lang="ru-RU" sz="2400" b="1" dirty="0"/>
            </a:b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94548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403761" y="423081"/>
            <a:ext cx="9820893" cy="5596719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85008" y="403759"/>
            <a:ext cx="10046524" cy="58477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 целях недопущения совершения должностными лицами </a:t>
            </a:r>
            <a:r>
              <a:rPr lang="ru-RU" sz="2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коррупционных правонарушений или проявлений коррупционной направленности реализацию отмеченных мероприятий необходимо осуществлять на постоянной основе посредством:</a:t>
            </a:r>
          </a:p>
          <a:p>
            <a:pPr algn="just"/>
            <a:r>
              <a:rPr lang="ru-RU" sz="2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– организации внутреннего контроля за исполнением должностными лицами своих обязанностей, основанного на механизме проверочных мероприятий. При этом проверочные мероприятия должны проводиться как в рамках проверки достоверности и полноты сведений о доходах, об имуществе и обязательствах имущественного характера, так на основании поступившей информации о коррупционных проявлениях, в том числе жалоб и обращений граждан и организаций, публикаций о фактах коррупционной деятельности должностных лиц в средствах массовой информации;</a:t>
            </a:r>
          </a:p>
          <a:p>
            <a:pPr algn="just"/>
            <a:r>
              <a:rPr lang="ru-RU" sz="2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– использования средств видеонаблюдения и аудиозаписи в местах приема граждан и представителей организаций;</a:t>
            </a:r>
          </a:p>
          <a:p>
            <a:pPr algn="just"/>
            <a:r>
              <a:rPr lang="ru-RU" sz="2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– проведения разъяснительной и иной работы для существенного снижения возможностей коррупционного поведения при исполнении коррупционно-опасных функций.</a:t>
            </a:r>
            <a:endParaRPr lang="ru-RU" sz="2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748867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320634" y="486888"/>
            <a:ext cx="9951522" cy="6159572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 качестве установления препятствий (ограничений), затрудняющих реализацию коррупционных схем, предлагается применять следующие меры:</a:t>
            </a:r>
          </a:p>
          <a:p>
            <a:pPr algn="just"/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– выявление возможности возникновения конфликта интересов между подконтрольным лицом (организацией) и служащими, проводимая уполномоченным должностным лицом или подразделением по профилактике коррупционных правонарушений контрольно-надзорного органа (в частности, с использованием информационно-коммуникационных технологий);</a:t>
            </a:r>
          </a:p>
          <a:p>
            <a:pPr algn="just"/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– обеспечение прозрачности, открытости деятельности контрольно-надзорного органа;</a:t>
            </a:r>
          </a:p>
          <a:p>
            <a:pPr algn="just"/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– перераспределение функций между подразделениями внутри контрольно-надзорного органа;</a:t>
            </a:r>
          </a:p>
          <a:p>
            <a:pPr algn="just"/>
            <a:endParaRPr lang="ru-RU" sz="2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164129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320634" y="486888"/>
            <a:ext cx="9951522" cy="6159572"/>
          </a:xfrm>
        </p:spPr>
        <p:txBody>
          <a:bodyPr>
            <a:noAutofit/>
          </a:bodyPr>
          <a:lstStyle/>
          <a:p>
            <a:pPr algn="just"/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– введение или расширение форм взаимодействия граждан (юридических лиц) и служащих, например, использование информационных технологий в качестве приоритетного направления для осуществления служебной деятельности ("одно окно", система электронного обмена информацией);</a:t>
            </a:r>
          </a:p>
          <a:p>
            <a:pPr algn="just"/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– совершенствование механизма отбора служащих для включения в состав комиссий, рабочих групп, принимающих управленческие решения;</a:t>
            </a:r>
          </a:p>
          <a:p>
            <a:pPr algn="just"/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– оптимизация перечня документов (материалов, информации), которые граждане (юридические лица) обязаны предоставить для реализации права;</a:t>
            </a:r>
          </a:p>
          <a:p>
            <a:pPr algn="just"/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– сокращение сроков принятия управленческих решений;</a:t>
            </a:r>
          </a:p>
          <a:p>
            <a:pPr algn="just"/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– установление регламентации способа и сроков совершения действий служащим при осуществлении коррупционно-опасной функции;</a:t>
            </a:r>
          </a:p>
          <a:p>
            <a:pPr algn="just"/>
            <a:endParaRPr lang="ru-RU" sz="2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1641290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320634" y="486888"/>
            <a:ext cx="9951522" cy="6159572"/>
          </a:xfrm>
        </p:spPr>
        <p:txBody>
          <a:bodyPr>
            <a:noAutofit/>
          </a:bodyPr>
          <a:lstStyle/>
          <a:p>
            <a:pPr algn="just"/>
            <a:r>
              <a:rPr lang="ru-RU" sz="2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– установление дополнительных форм отчетности служащих о результатах принятых решений;</a:t>
            </a:r>
          </a:p>
          <a:p>
            <a:pPr algn="just"/>
            <a:r>
              <a:rPr lang="ru-RU" sz="2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– использование средств видеонаблюдения и аудиозаписи в местах приема граждан и представителей юридических лиц;</a:t>
            </a:r>
          </a:p>
          <a:p>
            <a:pPr algn="just"/>
            <a:r>
              <a:rPr lang="ru-RU" sz="2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– сокращение ситуаций единоличного принятия решений;</a:t>
            </a:r>
          </a:p>
          <a:p>
            <a:pPr algn="just"/>
            <a:r>
              <a:rPr lang="ru-RU" sz="2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– проведение разъяснительной и иной профилактической работы для существенного снижения возможностей коррупционного поведения при исполнении коррупционно-опасных функций;</a:t>
            </a:r>
          </a:p>
          <a:p>
            <a:pPr algn="just"/>
            <a:r>
              <a:rPr lang="ru-RU" sz="2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– обеспечение повседневного контроля за соблюдением служащими этических норм поведения.</a:t>
            </a:r>
          </a:p>
          <a:p>
            <a:pPr algn="just"/>
            <a:endParaRPr lang="ru-RU" sz="2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16412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0" y="0"/>
            <a:ext cx="10402784" cy="6857999"/>
          </a:xfrm>
        </p:spPr>
        <p:txBody>
          <a:bodyPr>
            <a:normAutofit/>
          </a:bodyPr>
          <a:lstStyle/>
          <a:p>
            <a:pPr marL="180000" algn="just">
              <a:spcBef>
                <a:spcPts val="0"/>
              </a:spcBef>
            </a:pP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4) совершенствование системы и структуры государственных органов, создание механизмов общественного контроля за их деятельностью;</a:t>
            </a:r>
          </a:p>
          <a:p>
            <a:pPr marL="180000" algn="just">
              <a:spcBef>
                <a:spcPts val="0"/>
              </a:spcBef>
            </a:pP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5) введение </a:t>
            </a:r>
            <a:r>
              <a:rPr lang="ru-RU" sz="28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антикоррупционных</a:t>
            </a: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стандартов, то есть установление для соответствующей области деятельности единой системы запретов, ограничений и дозволений, обеспечивающих предупреждение коррупции в данной области; </a:t>
            </a:r>
          </a:p>
          <a:p>
            <a:pPr marL="180000" algn="just">
              <a:spcBef>
                <a:spcPts val="0"/>
              </a:spcBef>
            </a:pP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6) унификация прав государственных и муниципальных служащих, лиц, замещающих государственные должности Российской Федерации, государственные должности субъектов Российской Федерации, должности глав муниципальных образований, муниципальные должности, а также устанавливаемых для указанных служащих и лиц ограничении, запретов и обязанностей; </a:t>
            </a:r>
            <a:endParaRPr lang="ru-RU" sz="2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2913845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320634" y="486888"/>
            <a:ext cx="9951522" cy="6159572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Минимизация коррупционных рисков либо их устранение достигается различными методами, например, регламентацией административных процедур исполнения соответствующей коррупционно-опасной функции, их упрощением либо исключением, установлением препятствий (ограничений), затрудняющих реализацию коррупционных схем.</a:t>
            </a:r>
            <a:endParaRPr lang="ru-RU" sz="3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1641290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320634" y="486888"/>
            <a:ext cx="9951522" cy="6159572"/>
          </a:xfrm>
        </p:spPr>
        <p:txBody>
          <a:bodyPr>
            <a:noAutofit/>
          </a:bodyPr>
          <a:lstStyle/>
          <a:p>
            <a:pPr algn="ctr"/>
            <a:r>
              <a:rPr lang="ru-RU" sz="2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Регламентация административных процедур позволяет снизить степень угрозы возникновения коррупции в связи со следующим:</a:t>
            </a:r>
          </a:p>
          <a:p>
            <a:pPr algn="just"/>
            <a:r>
              <a:rPr lang="ru-RU" sz="2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– значительно уменьшается риск отклонения должностного лица при реализации должностных полномочий от достижения закрепленной цели возникших правоотношений;</a:t>
            </a:r>
          </a:p>
          <a:p>
            <a:pPr algn="just"/>
            <a:r>
              <a:rPr lang="ru-RU" sz="2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– снижается степень усмотрения должностных лиц при принятии управленческих решений;</a:t>
            </a:r>
          </a:p>
          <a:p>
            <a:pPr algn="just"/>
            <a:r>
              <a:rPr lang="ru-RU" sz="2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– создаются условия для осуществления надлежащего контроля за процессом принятия управленческих решений, что при необходимости позволяет корректировать ошибочные решения, не дожидаясь развития конфликтной ситуации;</a:t>
            </a:r>
          </a:p>
          <a:p>
            <a:pPr algn="just"/>
            <a:r>
              <a:rPr lang="ru-RU" sz="2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– обеспечивается единообразное осуществление функций должностными лицами контрольно-надзорных органов;</a:t>
            </a:r>
          </a:p>
          <a:p>
            <a:pPr algn="just"/>
            <a:r>
              <a:rPr lang="ru-RU" sz="2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– создается гласная, открытая модель реализации коррупционно-опасной функции.</a:t>
            </a:r>
          </a:p>
          <a:p>
            <a:pPr algn="just"/>
            <a:endParaRPr lang="ru-RU" sz="2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1641290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320634" y="486888"/>
            <a:ext cx="9951522" cy="6159572"/>
          </a:xfrm>
        </p:spPr>
        <p:txBody>
          <a:bodyPr>
            <a:noAutofit/>
          </a:bodyPr>
          <a:lstStyle/>
          <a:p>
            <a:pPr algn="ctr"/>
            <a:r>
              <a:rPr lang="ru-RU" sz="2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 качестве установления препятствий (ограничений), затрудняющих реализацию коррупционных схем, предлагается применять следующие меры:</a:t>
            </a:r>
          </a:p>
          <a:p>
            <a:pPr algn="just"/>
            <a:r>
              <a:rPr lang="ru-RU" sz="2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– перераспределение функций между структурными подразделениями внутри контрольно-надзорного органа;</a:t>
            </a:r>
          </a:p>
          <a:p>
            <a:pPr algn="just"/>
            <a:r>
              <a:rPr lang="ru-RU" sz="2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– введение или расширение форм взаимодействия граждан (организаций) и должностных лиц, например, использование информационных технологий в качестве приоритетного направления для осуществления служебной деятельности ("одно окно", система электронного обмена информацией);</a:t>
            </a:r>
          </a:p>
          <a:p>
            <a:pPr algn="just"/>
            <a:r>
              <a:rPr lang="ru-RU" sz="2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– исключение необходимости личного взаимодействия (общения) должностных лиц с гражданами и организациями;</a:t>
            </a:r>
          </a:p>
          <a:p>
            <a:pPr algn="just"/>
            <a:endParaRPr lang="ru-RU" sz="2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1641290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320634" y="486888"/>
            <a:ext cx="9951522" cy="6159572"/>
          </a:xfrm>
        </p:spPr>
        <p:txBody>
          <a:bodyPr>
            <a:noAutofit/>
          </a:bodyPr>
          <a:lstStyle/>
          <a:p>
            <a:pPr algn="just"/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– сокращение количества должностных лиц, участвующих в принятии управленческого решения, обеспечивающего реализацию субъективных прав и юридических обязанностей;</a:t>
            </a:r>
          </a:p>
          <a:p>
            <a:pPr algn="just"/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– оптимизация перечня документов (материалов, информации), которые граждане (организации) обязаны предоставить для реализации права;</a:t>
            </a:r>
          </a:p>
          <a:p>
            <a:pPr algn="just"/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сокращение сроков принятия управленческих решений;</a:t>
            </a:r>
          </a:p>
          <a:p>
            <a:pPr algn="just"/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– установление четкой регламентации способа и сроков совершения действий должностным лицом при осуществлении коррупционно-опасной функции;</a:t>
            </a:r>
          </a:p>
          <a:p>
            <a:pPr algn="just"/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– установление дополнительных форм отчетности должностных лиц о результатах принятых решений.</a:t>
            </a:r>
          </a:p>
          <a:p>
            <a:pPr algn="just"/>
            <a:endParaRPr lang="ru-RU" sz="2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1641290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320634" y="486888"/>
            <a:ext cx="9951522" cy="6159572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 целях минимизации коррупционных рисков организуется мониторинг исполнения должностных обязанностей федеральными государственными служащими, деятельность которых связана с коррупционными рисками.</a:t>
            </a:r>
            <a:endParaRPr lang="ru-RU" sz="2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1641290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320634" y="486888"/>
            <a:ext cx="9951522" cy="6159572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Основными задачами мониторинга исполнения должностных обязанностей федеральными государственными служащими, деятельность которых связана с коррупционными рисками (далее - мониторинг), являются:</a:t>
            </a:r>
          </a:p>
          <a:p>
            <a:pPr algn="just"/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– своевременная фиксация отклонения действий должностных лиц от установленных норм, правил служебного поведения;</a:t>
            </a:r>
          </a:p>
          <a:p>
            <a:pPr algn="just"/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– выявление и анализ факторов, способствующих ненадлежащему исполнению либо превышению должностных полномочий;</a:t>
            </a:r>
          </a:p>
          <a:p>
            <a:pPr algn="just"/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– подготовка предложений по минимизации коррупционных рисков либо их устранению в деятельности должностных лиц;</a:t>
            </a:r>
          </a:p>
          <a:p>
            <a:pPr algn="just"/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– корректировка перечня коррупционно-опасных функций и перечня должностей в контрольно-надзорных органах, замещение которых связано с коррупционными рисками.</a:t>
            </a:r>
          </a:p>
          <a:p>
            <a:pPr algn="just"/>
            <a:endParaRPr lang="ru-RU" sz="2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1641290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320634" y="486888"/>
            <a:ext cx="9951522" cy="6159572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Результатами проведения мониторинга являются:</a:t>
            </a:r>
          </a:p>
          <a:p>
            <a:pPr algn="just"/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– подготовка материалов о несоблюдении должностными лицами при исполнении должностных обязанностей требований к служебному поведению и (или) требований об урегулировании конфликта интересов;</a:t>
            </a:r>
          </a:p>
          <a:p>
            <a:pPr algn="just"/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– подготовка предложений по минимизации коррупционных рисков либо их устранению в деятельности должностных лиц, а также по внесению изменений в перечень коррупционно-опасных функций и перечень должностей в контрольно-надзорных органах, замещение которых связано с коррупционными рисками;</a:t>
            </a:r>
          </a:p>
          <a:p>
            <a:pPr algn="just"/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– ежегодные доклады руководству контрольно-надзорного органа о результатах проведения мониторинга.</a:t>
            </a:r>
          </a:p>
          <a:p>
            <a:pPr algn="just"/>
            <a:endParaRPr lang="ru-RU" sz="2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1641290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439387" y="327546"/>
            <a:ext cx="9227327" cy="5964072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Спасибо за внимание</a:t>
            </a:r>
            <a:endParaRPr lang="ru-RU" sz="36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44106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0" y="0"/>
            <a:ext cx="10402784" cy="6858000"/>
          </a:xfrm>
        </p:spPr>
        <p:txBody>
          <a:bodyPr>
            <a:noAutofit/>
          </a:bodyPr>
          <a:lstStyle/>
          <a:p>
            <a:pPr marL="180000" algn="just">
              <a:spcBef>
                <a:spcPts val="0"/>
              </a:spcBef>
            </a:pPr>
            <a:r>
              <a:rPr lang="ru-RU" sz="2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7) обеспечение доступа граждан к информации о деятельности федеральных органов государственной власти, органов государственной власти субъектов Российской Федерации и органов местного самоуправления;</a:t>
            </a:r>
          </a:p>
          <a:p>
            <a:pPr marL="180000" algn="just">
              <a:spcBef>
                <a:spcPts val="0"/>
              </a:spcBef>
            </a:pPr>
            <a:r>
              <a:rPr lang="ru-RU" sz="2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8) обеспечение независимости средств массовой информации; </a:t>
            </a:r>
          </a:p>
          <a:p>
            <a:pPr marL="180000" algn="just">
              <a:spcBef>
                <a:spcPts val="0"/>
              </a:spcBef>
            </a:pPr>
            <a:r>
              <a:rPr lang="ru-RU" sz="2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9) неукоснительное соблюдение принципов независимости судей и невмешательства в судебную деятельность;</a:t>
            </a:r>
          </a:p>
          <a:p>
            <a:pPr marL="180000" algn="just">
              <a:spcBef>
                <a:spcPts val="0"/>
              </a:spcBef>
            </a:pPr>
            <a:r>
              <a:rPr lang="ru-RU" sz="2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10) совершенствование организации деятельности правоохранительных и контролирующих органов по противодействию коррупции;</a:t>
            </a:r>
          </a:p>
          <a:p>
            <a:pPr marL="180000" algn="just">
              <a:spcBef>
                <a:spcPts val="0"/>
              </a:spcBef>
            </a:pPr>
            <a:r>
              <a:rPr lang="ru-RU" sz="2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11) совершенствование порядка прохождения государственной и муниципальной службы;</a:t>
            </a:r>
            <a:endParaRPr lang="ru-RU" sz="2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29138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0" y="0"/>
            <a:ext cx="10355283" cy="6857999"/>
          </a:xfrm>
        </p:spPr>
        <p:txBody>
          <a:bodyPr/>
          <a:lstStyle/>
          <a:p>
            <a:pPr algn="ctr"/>
            <a:endParaRPr lang="ru-RU" b="1" dirty="0"/>
          </a:p>
          <a:p>
            <a:r>
              <a:rPr lang="ru-RU" b="1" dirty="0"/>
              <a:t> 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-1" y="308758"/>
            <a:ext cx="10319657" cy="56630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0000" algn="just"/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12) обеспечение добросовестности, открытости, добросовестной конкуренции и объективности при размещении заказов на поставку товаров, выполнение работ, оказание услуг для государственных или муниципальных нужд; </a:t>
            </a:r>
          </a:p>
          <a:p>
            <a:pPr marL="180000" algn="just"/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13) устранение необоснованных запретов и ограничений, особенно в области экономической деятельности; </a:t>
            </a:r>
          </a:p>
          <a:p>
            <a:pPr marL="180000" algn="just"/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14) совершенствование порядка использования государственного и муниципального имущества, государственных и муниципальных ресурсов (в том числе при предоставлении государственной и муниципальной помощи), а также порядка передачи прав на использование такого имущества и его отчуждения;</a:t>
            </a:r>
          </a:p>
          <a:p>
            <a:pPr algn="just"/>
            <a:endParaRPr lang="ru-RU" sz="2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29138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285009" y="344384"/>
            <a:ext cx="10082150" cy="6115792"/>
          </a:xfrm>
        </p:spPr>
        <p:txBody>
          <a:bodyPr>
            <a:normAutofit fontScale="92500" lnSpcReduction="20000"/>
          </a:bodyPr>
          <a:lstStyle/>
          <a:p>
            <a:pPr algn="ctr"/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8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180000" algn="just">
              <a:spcBef>
                <a:spcPts val="0"/>
              </a:spcBef>
            </a:pPr>
            <a:r>
              <a:rPr lang="ru-RU" sz="3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15) повышение уровня оплаты труда и социальной защищенности государственных и муниципальных служащих; </a:t>
            </a:r>
          </a:p>
          <a:p>
            <a:pPr marL="180000" algn="just">
              <a:spcBef>
                <a:spcPts val="0"/>
              </a:spcBef>
            </a:pPr>
            <a:r>
              <a:rPr lang="ru-RU" sz="3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16) укрепление международного сотрудничества и развитие эффективных форм сотрудничества с правоохранительными органами и со специальными службами, с подразделениями финансовой разведки и другими компетентными органами иностранных государств и международными организациями в области противодействия коррупции и розыска, конфискации и репатриации имущества, полученного коррупционным путем и находящегося за рубежом;</a:t>
            </a:r>
          </a:p>
          <a:p>
            <a:pPr marL="180000" algn="just">
              <a:spcBef>
                <a:spcPts val="0"/>
              </a:spcBef>
            </a:pPr>
            <a:r>
              <a:rPr lang="ru-RU" sz="3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17) усиление контроля за решением вопросов, содержащихся в обращениях граждан и юридических лиц; </a:t>
            </a:r>
          </a:p>
          <a:p>
            <a:pPr marL="180000" algn="just">
              <a:spcBef>
                <a:spcPts val="0"/>
              </a:spcBef>
            </a:pPr>
            <a:r>
              <a:rPr lang="ru-RU" sz="3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18) передача части функций государственных органов </a:t>
            </a:r>
            <a:r>
              <a:rPr lang="ru-RU" sz="3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саморегулируемым</a:t>
            </a:r>
            <a:r>
              <a:rPr lang="ru-RU" sz="3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организациям, а также иным негосударственным организациям;</a:t>
            </a:r>
            <a:endParaRPr lang="ru-RU" sz="30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9045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285009" y="344384"/>
            <a:ext cx="10082150" cy="6115792"/>
          </a:xfrm>
        </p:spPr>
        <p:txBody>
          <a:bodyPr>
            <a:normAutofit/>
          </a:bodyPr>
          <a:lstStyle/>
          <a:p>
            <a:pPr algn="ctr"/>
            <a:endParaRPr lang="ru-RU" sz="2400" b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01880" y="878774"/>
            <a:ext cx="10177153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19) сокращение численности государственных и муниципальных служащих с одновременным привлечением на государственную и муниципальную службу квалифицированных специалистов;</a:t>
            </a:r>
          </a:p>
          <a:p>
            <a:pPr algn="just"/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20) повышение ответственности федеральных органов государственной власти, органов государственной власти субъектов Российской Федерации, органов местного самоуправления и их должностных лиц за непринятие мер по устранению причин коррупции; </a:t>
            </a:r>
          </a:p>
          <a:p>
            <a:pPr algn="just"/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21) оптимизация и конкретизация полномочий государственных органов и их работников, которые должны быть отражены в административных и должностных регламентах. </a:t>
            </a:r>
            <a:endParaRPr lang="ru-RU" sz="2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9045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237506" y="475013"/>
            <a:ext cx="10070276" cy="5544787"/>
          </a:xfrm>
        </p:spPr>
        <p:txBody>
          <a:bodyPr>
            <a:normAutofit fontScale="92500"/>
          </a:bodyPr>
          <a:lstStyle/>
          <a:p>
            <a:pPr algn="just"/>
            <a:r>
              <a:rPr lang="ru-RU" b="1" dirty="0">
                <a:solidFill>
                  <a:schemeClr val="bg1"/>
                </a:solidFill>
              </a:rPr>
              <a:t> </a:t>
            </a:r>
            <a:r>
              <a:rPr lang="ru-RU" sz="2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Органы публичной власти для выработки эффективных мер противодействия коррупции стали активно привлекать представителей институтов гражданского общества из различных сфер деятельности, выполняя положения Федерального закона «О противодействии коррупции». В качестве таких форм </a:t>
            </a:r>
            <a:r>
              <a:rPr lang="ru-RU" sz="26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частно-государственного</a:t>
            </a:r>
            <a:r>
              <a:rPr lang="ru-RU" sz="2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партнерства в сфере противодействия коррупции, предусмотренного законодательством Российской Федерации, органами публичной власти стали формироваться специализированные совещательные, консультативные и экспертные </a:t>
            </a:r>
            <a:r>
              <a:rPr lang="ru-RU" sz="26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антикоррупционные</a:t>
            </a:r>
            <a:r>
              <a:rPr lang="ru-RU" sz="2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органы. </a:t>
            </a:r>
          </a:p>
          <a:p>
            <a:pPr algn="just"/>
            <a:r>
              <a:rPr lang="ru-RU" sz="2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Основной формой такого взаимодействия выступает совместная деятельность в советах (комиссиях) по противодействию коррупции на различных уровнях власти, состоящих как из представителей органов публичной власти, так и представителей институтов гражданского общества. </a:t>
            </a:r>
            <a:endParaRPr lang="ru-RU" sz="2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262770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Синий II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Ион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1063</TotalTime>
  <Words>3233</Words>
  <Application>Microsoft Office PowerPoint</Application>
  <PresentationFormat>Широкоэкранный</PresentationFormat>
  <Paragraphs>193</Paragraphs>
  <Slides>47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47</vt:i4>
      </vt:variant>
    </vt:vector>
  </HeadingPairs>
  <TitlesOfParts>
    <vt:vector size="52" baseType="lpstr">
      <vt:lpstr>Arial</vt:lpstr>
      <vt:lpstr>Century Gothic</vt:lpstr>
      <vt:lpstr>Times New Roman</vt:lpstr>
      <vt:lpstr>Wingdings 3</vt:lpstr>
      <vt:lpstr>Ион</vt:lpstr>
      <vt:lpstr>Выявление случаев коррупции в сфере публичного управления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Законодательные и нормативные акты по антитеррористической защищенности объектов</dc:title>
  <dc:creator>Пользователь Windows</dc:creator>
  <cp:lastModifiedBy>Пользователь Windows</cp:lastModifiedBy>
  <cp:revision>84</cp:revision>
  <dcterms:created xsi:type="dcterms:W3CDTF">2021-06-20T17:50:53Z</dcterms:created>
  <dcterms:modified xsi:type="dcterms:W3CDTF">2021-10-14T07:29:10Z</dcterms:modified>
</cp:coreProperties>
</file>