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367" r:id="rId7"/>
    <p:sldId id="264" r:id="rId8"/>
    <p:sldId id="266" r:id="rId9"/>
    <p:sldId id="268" r:id="rId10"/>
    <p:sldId id="265" r:id="rId11"/>
    <p:sldId id="269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79" r:id="rId2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print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Четвертый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22.11.20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C7C4862-4E48-46F6-BFCA-DD3E8F6D751A}" type="slidenum"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6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ТЕМА: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Антикоррупционный</a:t>
            </a:r>
            <a:r>
              <a:rPr lang="ru-RU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мониторинг и </a:t>
            </a:r>
            <a:r>
              <a:rPr lang="ru-RU" sz="44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антикоррупционная</a:t>
            </a:r>
            <a:r>
              <a:rPr lang="ru-RU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экспертиза как формы противодействия коррупции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5474" name="Picture 2" descr="http://images.myshared.ru/26/1293093/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1378" name="Picture 2" descr="http://images.myshared.ru/26/1293093/slid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9330" name="Picture 2" descr="http://images.myshared.ru/26/1293093/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0" y="1484784"/>
            <a:ext cx="9144000" cy="5040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8305" name="Rectangle 1"/>
          <p:cNvSpPr>
            <a:spLocks noChangeArrowheads="1"/>
          </p:cNvSpPr>
          <p:nvPr/>
        </p:nvSpPr>
        <p:spPr bwMode="auto">
          <a:xfrm>
            <a:off x="0" y="70102"/>
            <a:ext cx="9144000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Коррупциогенными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факторами, устанавливающими для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правоприменителя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необоснованно широкие пределы усмотрения или возможность необоснованного применения исключений из общих правил, являются: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 широта дискреционных полномочий - отсутствие или неопределенность сроков, условий или оснований принятия решения, наличие дублирующих полномочий государственных органов, органов местного самоуправления или организаций (их должностных лиц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 определение компетенции по формуле "вправе" - диспозитивное установление возможности совершения государственными органами, органами местного самоуправления или организациями (их должностными лицами) действий в отношении граждан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организаций;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 выборочное изменение объема прав - возможность необоснованного установления исключений из общего порядка для граждан и организаций по усмотрению государственных органов, органов местного самоуправления или организаций (их должностных лиц);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г) чрезмерная свобода подзаконного нормотворчества - наличие бланкетных и отсылочных норм, приводящее к принятию подзаконных актов, вторгающихся в компетенцию государственного органа, органа местного самоуправления или организации, принявшего первоначальный нормативный правовой акт;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464C5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464C55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32656"/>
            <a:ext cx="89289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 принятие нормативного правового акта за пределами компетенции - нарушение компетенции государственных органов, органов местного самоуправления или организаций (их должностных лиц) при принятии нормативных правовых актов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е) заполнение законодательных пробелов при помощи подзаконных актов в отсутствие законодательной делегации соответствующих полномочий - установление общеобязательных правил поведения в подзаконном акте в условиях отсутствия закона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ж) отсутствие или неполнота административных процедур - отсутствие порядка совершения государственными органами, органами местного самоуправления или организациями (их должностными лицами) определенных действий либо одного из элементов такого порядка;</a:t>
            </a:r>
          </a:p>
          <a:p>
            <a:pPr algn="just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 отказ от конкурсных (аукционных) процедур - закрепление административного порядка предоставления права (блага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и) нормативные коллизии - противоречия, в том числе внутренние, между нормами, создающие для государственных органов, органов местного самоуправления или организаций (их должностных лиц) возможность произвольного выбора норм, подлежащих применению в конкретном случае.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88640"/>
            <a:ext cx="878497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Коррупциогенными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факторами, содержащими неопределенные, трудновыполнимые и (или) обременительные требования к гражданам и организациям, являются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 наличие завышенных требований к лицу, предъявляемых для реализации принадлежащего ему права, - установление неопределенных, трудновыполнимых и обременительных требований к гражданам и организациям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 злоупотребление правом заявителя государственными органами, органами местного самоуправления или организациями (их должностными лицами) - отсутствие четкой регламентации прав граждан и организаций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в) юридико-лингвистическая неопределенность - употребление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неустоявшихся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двусмысленных терминов и категорий оценочного характера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04664"/>
            <a:ext cx="864096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Заключения носят рекомендательный характер и подлежат обязательному рассмотрению соответствующим структурным подразделением федерального органа исполнительной власти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Заключения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носят обязательный характер в случае проведения Минюстом России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антикоррупционной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экспертизы нормативных правовых актов федеральных органов исполнительной власти, затрагивающих права, свободы и обязанности человека и гражданина, устанавливающих правовой статус организаций или имеющих межведомственных характер, при их государственной регистрации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Нормативные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правовые акты федеральных органов исполнительной власти, затрагивающие права, свободы и обязанности человека и гражданина, устанавливающие правовой статус организаций или имеющие межведомственный характер, при выявлении в них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коррупциогенных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факторов не подлежат государственной регистрации.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3185" name="Rectangle 1"/>
          <p:cNvSpPr>
            <a:spLocks noChangeArrowheads="1"/>
          </p:cNvSpPr>
          <p:nvPr/>
        </p:nvSpPr>
        <p:spPr bwMode="auto">
          <a:xfrm>
            <a:off x="251520" y="285314"/>
            <a:ext cx="8712968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1" i="0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одготовительная стадия: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1) </a:t>
            </a:r>
            <a:r>
              <a:rPr kumimoji="0" lang="ru-RU" b="0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сбор информации.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Специалисту или эксперту необходимо выявить правовые связи исследуемого правового акта с другими нормативно-правовыми актами, определить место и значение правового акта в системе законодательства;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2) </a:t>
            </a:r>
            <a:r>
              <a:rPr kumimoji="0" lang="ru-RU" b="0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анализ социальных (экономических) отношений,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которые регулируются выбранным нормативным актом. По результатам функционального анализа у эксперта должно сложиться точное представление о функционировании системы взаимодействия государства с участниками правоотношений и о недостатках в ее организации. На этом этапе экспертом выявляются финансово-экономические взаимоотношения участников между собой и с государством, слабые стороны в работе органов государственной власти, избыточные полномочия и чрезмерно расширенные права должностных лиц государственных органов. При анализе нормативного акта эксперт обязан принимать во внимание и другие нормативно-правовые акты, регулирующие те же отношения, а также системные связи правовых норм, действующих в рамках предмета регулирования принимаемого нормативного акта.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93186" name="AutoShape 2" descr="data:image/svg+xml,%3Csvg%20xmlns%3D%22http%3A%2F%2Fwww.w3.org%2F2000%2Fsvg%22%20src%3D%22data%3Aimage%2Fsvg%2Bxml%2C%253Csvg%2520xmlns%253D%2522http%253A%252F%252Fwww.w3.org%252F2000%252Fsvg%2522%2520width%253D%2522640%2522%2520height%253D%2522360%2522%253E%253C%252Fsvg%253E%22%20width%3D%22720%22%20height%3D%22405%22%3E%3C%2Fsvg%3E"/>
          <p:cNvSpPr>
            <a:spLocks noChangeAspect="1" noChangeArrowheads="1"/>
          </p:cNvSpPr>
          <p:nvPr/>
        </p:nvSpPr>
        <p:spPr bwMode="auto">
          <a:xfrm>
            <a:off x="92075" y="4206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04664"/>
            <a:ext cx="885698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тадия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проведения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экспертизы:</a:t>
            </a:r>
          </a:p>
          <a:p>
            <a:pPr algn="just"/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функциональный анализ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деятельности органа власти (исходя из нормативного акта и ограничиваясь им), по результатам которого можно делать первые выводы об эффективности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антикоррупционных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поправок в принимаемый документ и выявить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неискорененные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недостатки, и недостатки, приобретенные в результате принятия акта. В дальнейшем, при исправлении ошибок, анализ может проводиться повторно, и положительным моментом этой работы будет то, что на основании собранных данных и проведенного анализа станет очевидной динамика изменения правоотношений в сторону их оздоровления;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2) определение дискреционных полномочий;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 определение полномочий, касающихся юридических (физических) лиц, связанных с наложением на них некоторых ограничений, требований (контрольными процедурами, требованием предоставить информацию и т.п.);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4) сравнительный анализ полномочий, указанных в п. 3 в отношении нескольких законов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76672"/>
            <a:ext cx="88569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заполнение оценочного листа;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 заполнение оценочного листа в отношении полномочий, которые наделяют государственного служащего возможностью выбора, связанного с наложением на граждан и юридических лиц ограничений и обременений;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7) выписывание бланкетных норм;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8) заполнение оценочного листа «Бланкетные нормы»;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9) заполнение сводной таблицы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коррупциогенности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нормативного правового акта;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10) заполнение таблицы предложений по уменьшению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коррупциогенного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потенциала;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11) подготовка текста экспертизы (описательная и табличная части).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4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Вопросы:</a:t>
            </a:r>
          </a:p>
        </p:txBody>
      </p:sp>
      <p:sp>
        <p:nvSpPr>
          <p:cNvPr id="81" name="TextShape 2"/>
          <p:cNvSpPr txBox="1"/>
          <p:nvPr/>
        </p:nvSpPr>
        <p:spPr>
          <a:xfrm>
            <a:off x="395536" y="1340768"/>
            <a:ext cx="8290904" cy="51125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</a:t>
            </a:r>
            <a:r>
              <a:rPr lang="ru-RU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 Структура и источники </a:t>
            </a:r>
            <a:r>
              <a:rPr lang="ru-RU" sz="4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антикоррупционного</a:t>
            </a:r>
            <a:r>
              <a:rPr lang="ru-RU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мониторинга</a:t>
            </a:r>
            <a:endParaRPr lang="ru-RU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 algn="just">
              <a:lnSpc>
                <a:spcPct val="100000"/>
              </a:lnSpc>
            </a:pP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</a:t>
            </a:r>
            <a:r>
              <a:rPr lang="ru-RU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 Правовое регулирование </a:t>
            </a:r>
            <a:r>
              <a:rPr lang="ru-RU" sz="4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антикоррупционной</a:t>
            </a:r>
            <a:r>
              <a:rPr lang="ru-RU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экспертизы проектов нормативных правовых актов</a:t>
            </a:r>
            <a:endParaRPr lang="ru-RU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 algn="just">
              <a:lnSpc>
                <a:spcPct val="100000"/>
              </a:lnSpc>
            </a:pP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3. </a:t>
            </a:r>
            <a:r>
              <a:rPr lang="ru-RU" sz="4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Корупциогенные</a:t>
            </a:r>
            <a:r>
              <a:rPr lang="ru-RU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факторы: понятие и система</a:t>
            </a:r>
            <a:endParaRPr lang="ru-RU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84" name="Picture 2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57200" y="274680"/>
            <a:ext cx="8229240" cy="7056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Направления антикоррупциооно политик :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457200" y="1196640"/>
            <a:ext cx="8229240" cy="492912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/>
          <a:lstStyle/>
          <a:p>
            <a:pPr marL="343080" indent="-342720" algn="ctr">
              <a:lnSpc>
                <a:spcPct val="100000"/>
              </a:lnSpc>
            </a:pPr>
            <a:r>
              <a:rPr lang="ru-RU" sz="6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Семейное право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87" name="Picture 2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974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476640"/>
            <a:ext cx="8229240" cy="597669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ctr">
              <a:lnSpc>
                <a:spcPct val="100000"/>
              </a:lnSpc>
              <a:buClr>
                <a:srgbClr val="000000"/>
              </a:buClr>
            </a:pPr>
            <a:r>
              <a:rPr lang="ru-RU" sz="2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Антикоррупционный</a:t>
            </a:r>
            <a:r>
              <a:rPr lang="ru-R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мониторинг-это: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</a:t>
            </a:r>
            <a:r>
              <a:rPr lang="ru-RU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роведение </a:t>
            </a: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социологического опроса мнений населения и предпринимателей о коррупции;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</a:t>
            </a:r>
            <a:r>
              <a:rPr lang="ru-RU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ценка </a:t>
            </a: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сфер возможных проявлений коррупции на основе изучения текущей государственной и ведомственной статистики;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</a:t>
            </a:r>
            <a:r>
              <a:rPr lang="ru-RU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нализ </a:t>
            </a: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функционирования государственной власти и органов местного самоуправления в части реализации </a:t>
            </a:r>
            <a:r>
              <a:rPr lang="ru-RU" sz="22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антикоррупционных</a:t>
            </a: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мер;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</a:t>
            </a:r>
            <a:r>
              <a:rPr lang="ru-RU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ценка </a:t>
            </a: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реализации мероприятий по профилактике и предупреждению коррупции среди государственных и муниципальных служащих;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</a:t>
            </a:r>
            <a:r>
              <a:rPr lang="ru-RU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зучение </a:t>
            </a: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обращений и жалоб от населения;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</a:t>
            </a:r>
            <a:r>
              <a:rPr lang="ru-RU" sz="2200" b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нтикоррупционная</a:t>
            </a:r>
            <a:r>
              <a:rPr lang="ru-RU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экспертиза нормативных актов и проектов;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</a:t>
            </a:r>
            <a:r>
              <a:rPr lang="ru-RU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нализ </a:t>
            </a: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прессы;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э</a:t>
            </a:r>
            <a:r>
              <a:rPr lang="ru-RU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кспертные </a:t>
            </a: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оценки.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476640"/>
            <a:ext cx="8229240" cy="612071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ctr">
              <a:lnSpc>
                <a:spcPct val="100000"/>
              </a:lnSpc>
              <a:buClr>
                <a:srgbClr val="000000"/>
              </a:buClr>
            </a:pPr>
            <a:r>
              <a:rPr lang="ru-RU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Данные опрос Федеральной Службы Охраны:</a:t>
            </a:r>
          </a:p>
          <a:p>
            <a:pPr marL="343080" indent="-342720" algn="ctr">
              <a:lnSpc>
                <a:spcPct val="100000"/>
              </a:lnSpc>
              <a:buClr>
                <a:srgbClr val="000000"/>
              </a:buClr>
            </a:pPr>
            <a:endParaRPr lang="ru-RU" sz="2800" b="1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Российский бизнес считает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антикоррупционную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деятельность силовых структур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неэффективной: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растет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доля опрошенных, не доверяющих силовым структурам: в 2017 году – 45%, в 2018 году – 51,5%, а в 2019 году – 66,7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более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половина не доверяет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судам;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две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трети экспертов (66,9%) не считают правосудие в стране независимым и объективным.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ФСО фиксирует рост сомнений 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антикоррупционной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деятельности силовиков – большинство опрошенных (69,4%) назвали ее неэффективной или скорее неэффективной. 37,7% считают, что уровень коррупции за последний год не изменился, еще в сумме 30,8% - что в той или иной степени вырос.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/>
              <a:t> </a:t>
            </a:r>
            <a:endParaRPr lang="ru-RU" sz="3200" dirty="0"/>
          </a:p>
          <a:p>
            <a:pPr marL="343080" indent="-342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60648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Антикоррупционная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экспертиза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правовая проверка нормативных правовых актов и проектов нормативных правовых актов в целях выявления в них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коррупциогенных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факторов и их последующего устранения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Коррупциогенными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факторами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являются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положения,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устанавливающие для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правоприменителя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необоснованно широкие пределы усмотрения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или возможность необоснованного применения исключений из общих правил, а также положения,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содержащие неопределенные, трудновыполнимые или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обреминительные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требования 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гражданам и организациям и тем самым создающие условия для проявления коррупции.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4450" name="Picture 2" descr="http://images.myshared.ru/26/1293093/slid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2402" name="Picture 2" descr="https://cf2.ppt-online.org/files2/slide/z/zGnFKM1tS98Vg2QvkDJsrapN6qeZTWO4Rowfxl/slide-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Words>470</Words>
  <Application>Microsoft Office PowerPoint</Application>
  <PresentationFormat>Экран (4:3)</PresentationFormat>
  <Paragraphs>67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Николай</dc:creator>
  <dc:description/>
  <cp:lastModifiedBy>Николай</cp:lastModifiedBy>
  <cp:revision>67</cp:revision>
  <dcterms:created xsi:type="dcterms:W3CDTF">2020-03-06T01:34:04Z</dcterms:created>
  <dcterms:modified xsi:type="dcterms:W3CDTF">2020-12-03T03:35:40Z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111</vt:i4>
  </property>
</Properties>
</file>